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411" r:id="rId2"/>
    <p:sldId id="412" r:id="rId3"/>
    <p:sldId id="413" r:id="rId4"/>
    <p:sldId id="264" r:id="rId5"/>
    <p:sldId id="391" r:id="rId6"/>
    <p:sldId id="416" r:id="rId7"/>
    <p:sldId id="417" r:id="rId8"/>
    <p:sldId id="415" r:id="rId9"/>
    <p:sldId id="392" r:id="rId10"/>
    <p:sldId id="393" r:id="rId11"/>
    <p:sldId id="418" r:id="rId12"/>
    <p:sldId id="350" r:id="rId13"/>
    <p:sldId id="425" r:id="rId14"/>
    <p:sldId id="349" r:id="rId15"/>
    <p:sldId id="426" r:id="rId16"/>
    <p:sldId id="338" r:id="rId17"/>
    <p:sldId id="273" r:id="rId18"/>
    <p:sldId id="272" r:id="rId19"/>
    <p:sldId id="403" r:id="rId20"/>
    <p:sldId id="341" r:id="rId21"/>
    <p:sldId id="427" r:id="rId22"/>
    <p:sldId id="340" r:id="rId23"/>
    <p:sldId id="342" r:id="rId24"/>
    <p:sldId id="400" r:id="rId25"/>
    <p:sldId id="343" r:id="rId26"/>
    <p:sldId id="285" r:id="rId27"/>
    <p:sldId id="297" r:id="rId28"/>
    <p:sldId id="377" r:id="rId29"/>
    <p:sldId id="423" r:id="rId30"/>
    <p:sldId id="409" r:id="rId31"/>
    <p:sldId id="337" r:id="rId32"/>
    <p:sldId id="382" r:id="rId33"/>
    <p:sldId id="383" r:id="rId34"/>
    <p:sldId id="384" r:id="rId35"/>
    <p:sldId id="385" r:id="rId36"/>
    <p:sldId id="386" r:id="rId37"/>
    <p:sldId id="424" r:id="rId38"/>
    <p:sldId id="410" r:id="rId39"/>
    <p:sldId id="404" r:id="rId40"/>
    <p:sldId id="405" r:id="rId41"/>
    <p:sldId id="406" r:id="rId42"/>
    <p:sldId id="408" r:id="rId43"/>
    <p:sldId id="428" r:id="rId44"/>
    <p:sldId id="407" r:id="rId45"/>
    <p:sldId id="388" r:id="rId46"/>
    <p:sldId id="422"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B005"/>
    <a:srgbClr val="FF4A09"/>
    <a:srgbClr val="7DA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142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2" charset="-128"/>
                <a:cs typeface="+mn-cs"/>
              </a:defRPr>
            </a:lvl1pPr>
          </a:lstStyle>
          <a:p>
            <a:pPr>
              <a:defRPr/>
            </a:pPr>
            <a:endParaRPr lang="en-US"/>
          </a:p>
        </p:txBody>
      </p:sp>
      <p:sp>
        <p:nvSpPr>
          <p:cNvPr id="142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142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D14D36DE-5B4D-4065-8FF8-AB320EE3D718}" type="slidenum">
              <a:rPr lang="en-US" altLang="en-US"/>
              <a:pPr>
                <a:defRPr/>
              </a:pPr>
              <a:t>‹#›</a:t>
            </a:fld>
            <a:endParaRPr lang="en-US" altLang="en-US"/>
          </a:p>
        </p:txBody>
      </p:sp>
    </p:spTree>
    <p:extLst>
      <p:ext uri="{BB962C8B-B14F-4D97-AF65-F5344CB8AC3E}">
        <p14:creationId xmlns:p14="http://schemas.microsoft.com/office/powerpoint/2010/main" val="42080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2" charset="-128"/>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2" charset="-128"/>
                <a:cs typeface="+mn-cs"/>
              </a:defRPr>
            </a:lvl1pPr>
          </a:lstStyle>
          <a:p>
            <a:pPr>
              <a:defRPr/>
            </a:pPr>
            <a:endParaRPr 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9D9D898F-EED6-4AAA-8F4F-857A45B3B71D}" type="slidenum">
              <a:rPr lang="en-US" altLang="en-US"/>
              <a:pPr>
                <a:defRPr/>
              </a:pPr>
              <a:t>‹#›</a:t>
            </a:fld>
            <a:endParaRPr lang="en-US" altLang="en-US"/>
          </a:p>
        </p:txBody>
      </p:sp>
    </p:spTree>
    <p:extLst>
      <p:ext uri="{BB962C8B-B14F-4D97-AF65-F5344CB8AC3E}">
        <p14:creationId xmlns:p14="http://schemas.microsoft.com/office/powerpoint/2010/main" val="2442331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90D687-F7BB-444B-93A9-BE5412D82E2D}" type="slidenum">
              <a:rPr lang="en-US" altLang="en-US" sz="1200"/>
              <a:pPr/>
              <a:t>4</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55816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9D898F-EED6-4AAA-8F4F-857A45B3B71D}" type="slidenum">
              <a:rPr lang="en-US" altLang="en-US" smtClean="0"/>
              <a:pPr>
                <a:defRPr/>
              </a:pPr>
              <a:t>20</a:t>
            </a:fld>
            <a:endParaRPr lang="en-US" altLang="en-US"/>
          </a:p>
        </p:txBody>
      </p:sp>
    </p:spTree>
    <p:extLst>
      <p:ext uri="{BB962C8B-B14F-4D97-AF65-F5344CB8AC3E}">
        <p14:creationId xmlns:p14="http://schemas.microsoft.com/office/powerpoint/2010/main" val="78687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7356C7-5FD7-4A8B-AA92-802450FF5AD8}" type="slidenum">
              <a:rPr lang="en-US" altLang="en-US" sz="1200"/>
              <a:pPr/>
              <a:t>26</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558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9BFE0BD-4D8A-4A0F-BCE2-96C685D37940}" type="slidenum">
              <a:rPr lang="en-US" altLang="en-US" sz="1200"/>
              <a:pPr/>
              <a:t>27</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9687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463C02-1AA6-4B70-904F-AD9D5AF280DD}" type="slidenum">
              <a:rPr lang="en-US" altLang="en-US" sz="1200"/>
              <a:pPr/>
              <a:t>28</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65560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A21B6A-25A5-4216-A0BA-8DB1513171E8}" type="slidenum">
              <a:rPr lang="en-US" altLang="en-US" sz="1200"/>
              <a:pPr/>
              <a:t>29</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539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463C02-1AA6-4B70-904F-AD9D5AF280DD}" type="slidenum">
              <a:rPr lang="en-US" altLang="en-US" sz="1200"/>
              <a:pPr/>
              <a:t>30</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9061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2BED12-D805-4038-A7C7-C53AB83AE270}" type="slidenum">
              <a:rPr lang="en-US" altLang="en-US" sz="1200"/>
              <a:pPr/>
              <a:t>32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457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9C9947-FC1F-46FB-BF90-2984610FFA97}" type="slidenum">
              <a:rPr lang="en-US" altLang="en-US" sz="1200"/>
              <a:pPr/>
              <a:t>33</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1188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A9EC0F-3A1D-4308-AC13-1A9EF9AD86FC}" type="slidenum">
              <a:rPr lang="en-US" altLang="en-US" sz="1200"/>
              <a:pPr/>
              <a:t>34</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0167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A07E62-A536-4D19-BE65-48E8FB24834B}" type="slidenum">
              <a:rPr lang="en-US" altLang="en-US" sz="1200"/>
              <a:pPr/>
              <a:t>35</a:t>
            </a:fld>
            <a:endParaRPr lang="en-US" altLang="en-US"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5890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6AE2B7-3FCD-4112-BB2E-E79A0EAE3316}" type="slidenum">
              <a:rPr lang="en-US" altLang="en-US" sz="1200"/>
              <a:pPr/>
              <a:t>5</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3401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EB3DAD-B492-4981-8A6F-5833543F9331}" type="slidenum">
              <a:rPr lang="en-US" altLang="en-US" sz="1200"/>
              <a:pPr/>
              <a:t>36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9549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EB3DAD-B492-4981-8A6F-5833543F9331}" type="slidenum">
              <a:rPr lang="en-US" altLang="en-US" sz="1200"/>
              <a:pPr/>
              <a:t>37</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6668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9A9D56-6949-4370-AC17-BD36B7E0093C}" type="slidenum">
              <a:rPr lang="en-US" altLang="en-US" sz="1200"/>
              <a:pPr/>
              <a:t>45</a:t>
            </a:fld>
            <a:endParaRPr lang="en-US" altLang="en-US" sz="12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750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6AE2B7-3FCD-4112-BB2E-E79A0EAE3316}" type="slidenum">
              <a:rPr lang="en-US" altLang="en-US" sz="1200"/>
              <a:pPr/>
              <a:t>6</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214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6AE2B7-3FCD-4112-BB2E-E79A0EAE3316}" type="slidenum">
              <a:rPr lang="en-US" altLang="en-US" sz="1200"/>
              <a:pPr/>
              <a:t>8</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860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8E30F8-56FE-4E14-AE0B-79B32D436246}" type="slidenum">
              <a:rPr lang="en-US" altLang="en-US" sz="1200"/>
              <a:pPr/>
              <a:t>9</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477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FA9349-23E7-46A2-9D8D-49CE3468E8C6}" type="slidenum">
              <a:rPr lang="en-US" altLang="en-US" sz="1200"/>
              <a:pPr/>
              <a:t>10</a:t>
            </a:fld>
            <a:endParaRPr lang="en-US" altLang="en-US" sz="120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1821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4608BE-AC50-456E-A459-5C81C2DC3C94}" type="slidenum">
              <a:rPr lang="en-US" altLang="en-US" sz="1200"/>
              <a:pPr/>
              <a:t>17</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3712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332A64-AC91-49F4-B889-119D3CBC8D6B}" type="slidenum">
              <a:rPr lang="en-US" altLang="en-US" sz="1200"/>
              <a:pPr/>
              <a:t>18</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9014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332A64-AC91-49F4-B889-119D3CBC8D6B}" type="slidenum">
              <a:rPr lang="en-US" altLang="en-US" sz="1200"/>
              <a:pPr/>
              <a:t>19</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2010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FCD2DF-DE12-4194-8EB0-845523414502}" type="slidenum">
              <a:rPr lang="en-US" altLang="en-US"/>
              <a:pPr>
                <a:defRPr/>
              </a:pPr>
              <a:t>‹#›</a:t>
            </a:fld>
            <a:endParaRPr lang="en-US" altLang="en-US"/>
          </a:p>
        </p:txBody>
      </p:sp>
    </p:spTree>
    <p:extLst>
      <p:ext uri="{BB962C8B-B14F-4D97-AF65-F5344CB8AC3E}">
        <p14:creationId xmlns:p14="http://schemas.microsoft.com/office/powerpoint/2010/main" val="54209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38A464-065E-4FAE-B442-FA8B7E929C45}" type="slidenum">
              <a:rPr lang="en-US" altLang="en-US"/>
              <a:pPr>
                <a:defRPr/>
              </a:pPr>
              <a:t>‹#›</a:t>
            </a:fld>
            <a:endParaRPr lang="en-US" altLang="en-US"/>
          </a:p>
        </p:txBody>
      </p:sp>
    </p:spTree>
    <p:extLst>
      <p:ext uri="{BB962C8B-B14F-4D97-AF65-F5344CB8AC3E}">
        <p14:creationId xmlns:p14="http://schemas.microsoft.com/office/powerpoint/2010/main" val="23563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1E21A-8EC3-49FE-B544-75CEAC0C6561}" type="slidenum">
              <a:rPr lang="en-US" altLang="en-US"/>
              <a:pPr>
                <a:defRPr/>
              </a:pPr>
              <a:t>‹#›</a:t>
            </a:fld>
            <a:endParaRPr lang="en-US" altLang="en-US"/>
          </a:p>
        </p:txBody>
      </p:sp>
    </p:spTree>
    <p:extLst>
      <p:ext uri="{BB962C8B-B14F-4D97-AF65-F5344CB8AC3E}">
        <p14:creationId xmlns:p14="http://schemas.microsoft.com/office/powerpoint/2010/main" val="305757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D29C0-97A6-482C-8EC0-06BA9CE085CE}" type="slidenum">
              <a:rPr lang="en-US" altLang="en-US"/>
              <a:pPr>
                <a:defRPr/>
              </a:pPr>
              <a:t>‹#›</a:t>
            </a:fld>
            <a:endParaRPr lang="en-US" altLang="en-US"/>
          </a:p>
        </p:txBody>
      </p:sp>
    </p:spTree>
    <p:extLst>
      <p:ext uri="{BB962C8B-B14F-4D97-AF65-F5344CB8AC3E}">
        <p14:creationId xmlns:p14="http://schemas.microsoft.com/office/powerpoint/2010/main" val="180262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B4614-2D7C-4683-A8AE-DAE29AE39661}" type="slidenum">
              <a:rPr lang="en-US" altLang="en-US"/>
              <a:pPr>
                <a:defRPr/>
              </a:pPr>
              <a:t>‹#›</a:t>
            </a:fld>
            <a:endParaRPr lang="en-US" altLang="en-US"/>
          </a:p>
        </p:txBody>
      </p:sp>
    </p:spTree>
    <p:extLst>
      <p:ext uri="{BB962C8B-B14F-4D97-AF65-F5344CB8AC3E}">
        <p14:creationId xmlns:p14="http://schemas.microsoft.com/office/powerpoint/2010/main" val="11419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7C2CC-DED4-45C5-8D17-9B09023D09AA}" type="slidenum">
              <a:rPr lang="en-US" altLang="en-US"/>
              <a:pPr>
                <a:defRPr/>
              </a:pPr>
              <a:t>‹#›</a:t>
            </a:fld>
            <a:endParaRPr lang="en-US" altLang="en-US"/>
          </a:p>
        </p:txBody>
      </p:sp>
    </p:spTree>
    <p:extLst>
      <p:ext uri="{BB962C8B-B14F-4D97-AF65-F5344CB8AC3E}">
        <p14:creationId xmlns:p14="http://schemas.microsoft.com/office/powerpoint/2010/main" val="21565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87EA51-51F1-4093-A659-B1A09F0D1CD5}" type="slidenum">
              <a:rPr lang="en-US" altLang="en-US"/>
              <a:pPr>
                <a:defRPr/>
              </a:pPr>
              <a:t>‹#›</a:t>
            </a:fld>
            <a:endParaRPr lang="en-US" altLang="en-US"/>
          </a:p>
        </p:txBody>
      </p:sp>
    </p:spTree>
    <p:extLst>
      <p:ext uri="{BB962C8B-B14F-4D97-AF65-F5344CB8AC3E}">
        <p14:creationId xmlns:p14="http://schemas.microsoft.com/office/powerpoint/2010/main" val="135087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4FB557-C571-467A-A2FB-AC04A88AFF24}" type="slidenum">
              <a:rPr lang="en-US" altLang="en-US"/>
              <a:pPr>
                <a:defRPr/>
              </a:pPr>
              <a:t>‹#›</a:t>
            </a:fld>
            <a:endParaRPr lang="en-US" altLang="en-US"/>
          </a:p>
        </p:txBody>
      </p:sp>
    </p:spTree>
    <p:extLst>
      <p:ext uri="{BB962C8B-B14F-4D97-AF65-F5344CB8AC3E}">
        <p14:creationId xmlns:p14="http://schemas.microsoft.com/office/powerpoint/2010/main" val="105977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74020F-72BE-4754-AD4F-B8A22B581F9C}" type="slidenum">
              <a:rPr lang="en-US" altLang="en-US"/>
              <a:pPr>
                <a:defRPr/>
              </a:pPr>
              <a:t>‹#›</a:t>
            </a:fld>
            <a:endParaRPr lang="en-US" altLang="en-US"/>
          </a:p>
        </p:txBody>
      </p:sp>
    </p:spTree>
    <p:extLst>
      <p:ext uri="{BB962C8B-B14F-4D97-AF65-F5344CB8AC3E}">
        <p14:creationId xmlns:p14="http://schemas.microsoft.com/office/powerpoint/2010/main" val="17000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E970D4-A24A-431D-9AC0-1F76302BA486}" type="slidenum">
              <a:rPr lang="en-US" altLang="en-US"/>
              <a:pPr>
                <a:defRPr/>
              </a:pPr>
              <a:t>‹#›</a:t>
            </a:fld>
            <a:endParaRPr lang="en-US" altLang="en-US"/>
          </a:p>
        </p:txBody>
      </p:sp>
    </p:spTree>
    <p:extLst>
      <p:ext uri="{BB962C8B-B14F-4D97-AF65-F5344CB8AC3E}">
        <p14:creationId xmlns:p14="http://schemas.microsoft.com/office/powerpoint/2010/main" val="231836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F5608D-65EF-41C3-A7BE-92C8AA97A500}" type="slidenum">
              <a:rPr lang="en-US" altLang="en-US"/>
              <a:pPr>
                <a:defRPr/>
              </a:pPr>
              <a:t>‹#›</a:t>
            </a:fld>
            <a:endParaRPr lang="en-US" altLang="en-US"/>
          </a:p>
        </p:txBody>
      </p:sp>
    </p:spTree>
    <p:extLst>
      <p:ext uri="{BB962C8B-B14F-4D97-AF65-F5344CB8AC3E}">
        <p14:creationId xmlns:p14="http://schemas.microsoft.com/office/powerpoint/2010/main" val="238712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9F8046-313D-48F6-BD11-A459EA4F46A1}" type="slidenum">
              <a:rPr lang="en-US" altLang="en-US"/>
              <a:pPr>
                <a:defRPr/>
              </a:pPr>
              <a:t>‹#›</a:t>
            </a:fld>
            <a:endParaRPr lang="en-US" altLang="en-US"/>
          </a:p>
        </p:txBody>
      </p:sp>
    </p:spTree>
    <p:extLst>
      <p:ext uri="{BB962C8B-B14F-4D97-AF65-F5344CB8AC3E}">
        <p14:creationId xmlns:p14="http://schemas.microsoft.com/office/powerpoint/2010/main" val="89241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ＭＳ Ｐゴシック" charset="-128"/>
              </a:defRPr>
            </a:lvl1pPr>
          </a:lstStyle>
          <a:p>
            <a:pPr>
              <a:defRPr/>
            </a:pPr>
            <a:fld id="{79A4547D-3C93-4FD6-AA45-A996CD5104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4114800"/>
          </a:xfrm>
        </p:spPr>
        <p:txBody>
          <a:bodyPr/>
          <a:lstStyle/>
          <a:p>
            <a:pPr marL="0" indent="0">
              <a:buNone/>
            </a:pPr>
            <a:r>
              <a:rPr lang="en-US" sz="3600" b="1" dirty="0">
                <a:solidFill>
                  <a:srgbClr val="000000"/>
                </a:solidFill>
                <a:latin typeface="Helvetica Neue"/>
              </a:rPr>
              <a:t>John 14: </a:t>
            </a:r>
            <a:r>
              <a:rPr lang="en-US" sz="3600" b="1" baseline="30000" dirty="0"/>
              <a:t>15 </a:t>
            </a:r>
            <a:r>
              <a:rPr lang="en-US" sz="3600" dirty="0"/>
              <a:t>“If you love me, you will keep my commandments. </a:t>
            </a:r>
            <a:r>
              <a:rPr lang="en-US" sz="3600" b="1" baseline="30000" dirty="0"/>
              <a:t>16 </a:t>
            </a:r>
            <a:r>
              <a:rPr lang="en-US" sz="3600" dirty="0"/>
              <a:t>And I will ask the Father, and he will give you another Advocate, to be with you forever. </a:t>
            </a:r>
            <a:r>
              <a:rPr lang="en-US" sz="3600" b="1" baseline="30000" dirty="0"/>
              <a:t>17 </a:t>
            </a:r>
            <a:r>
              <a:rPr lang="en-US" sz="3600" dirty="0"/>
              <a:t>This is the Spirit of truth, whom the world cannot receive, because it neither sees him nor knows him. You know him, because he abides with you, and he will be in you.</a:t>
            </a:r>
          </a:p>
          <a:p>
            <a:endParaRPr lang="en-US" dirty="0"/>
          </a:p>
        </p:txBody>
      </p:sp>
    </p:spTree>
    <p:extLst>
      <p:ext uri="{BB962C8B-B14F-4D97-AF65-F5344CB8AC3E}">
        <p14:creationId xmlns:p14="http://schemas.microsoft.com/office/powerpoint/2010/main" val="347145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7"/>
          <p:cNvSpPr>
            <a:spLocks noGrp="1" noChangeArrowheads="1"/>
          </p:cNvSpPr>
          <p:nvPr>
            <p:ph type="title"/>
          </p:nvPr>
        </p:nvSpPr>
        <p:spPr>
          <a:xfrm>
            <a:off x="76200" y="228600"/>
            <a:ext cx="8991600" cy="1143000"/>
          </a:xfrm>
        </p:spPr>
        <p:txBody>
          <a:bodyPr/>
          <a:lstStyle/>
          <a:p>
            <a:pPr eaLnBrk="1" hangingPunct="1"/>
            <a:r>
              <a:rPr lang="en-US" altLang="en-US" sz="3600" u="sng"/>
              <a:t>Assumptions from the </a:t>
            </a:r>
            <a:r>
              <a:rPr lang="ja-JP" altLang="en-US" sz="3600" u="sng"/>
              <a:t>“</a:t>
            </a:r>
            <a:r>
              <a:rPr lang="en-US" altLang="ja-JP" sz="3600" u="sng"/>
              <a:t>Church-Going Era</a:t>
            </a:r>
            <a:r>
              <a:rPr lang="ja-JP" altLang="en-US" sz="3600" u="sng"/>
              <a:t>”</a:t>
            </a:r>
            <a:endParaRPr lang="en-US" altLang="en-US"/>
          </a:p>
        </p:txBody>
      </p:sp>
      <p:sp>
        <p:nvSpPr>
          <p:cNvPr id="12291" name="Rectangle 1028"/>
          <p:cNvSpPr>
            <a:spLocks noChangeArrowheads="1"/>
          </p:cNvSpPr>
          <p:nvPr/>
        </p:nvSpPr>
        <p:spPr bwMode="auto">
          <a:xfrm>
            <a:off x="533400" y="1905219"/>
            <a:ext cx="8153400" cy="434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pPr>
            <a:r>
              <a:rPr lang="ja-JP" altLang="en-US" dirty="0"/>
              <a:t>“</a:t>
            </a:r>
            <a:r>
              <a:rPr lang="en-US" altLang="ja-JP" dirty="0"/>
              <a:t>Going to church is </a:t>
            </a:r>
            <a:r>
              <a:rPr lang="en-US" altLang="ja-JP" i="1" dirty="0"/>
              <a:t>just</a:t>
            </a:r>
            <a:r>
              <a:rPr lang="en-US" altLang="ja-JP" dirty="0"/>
              <a:t> </a:t>
            </a:r>
            <a:r>
              <a:rPr lang="en-US" altLang="ja-JP" i="1" dirty="0"/>
              <a:t>what people do</a:t>
            </a:r>
            <a:r>
              <a:rPr lang="en-US" altLang="ja-JP" dirty="0"/>
              <a:t>.</a:t>
            </a:r>
            <a:r>
              <a:rPr lang="ja-JP" altLang="en-US" dirty="0"/>
              <a:t>”</a:t>
            </a:r>
            <a:endParaRPr lang="en-US" altLang="ja-JP" dirty="0"/>
          </a:p>
          <a:p>
            <a:pPr eaLnBrk="1" hangingPunct="1">
              <a:spcBef>
                <a:spcPts val="1200"/>
              </a:spcBef>
            </a:pPr>
            <a:r>
              <a:rPr lang="ja-JP" altLang="en-US" dirty="0"/>
              <a:t>“</a:t>
            </a:r>
            <a:r>
              <a:rPr lang="en-US" altLang="ja-JP" dirty="0"/>
              <a:t>All we need to do is let people know we are here and they will come visit.</a:t>
            </a:r>
            <a:r>
              <a:rPr lang="ja-JP" altLang="en-US" dirty="0"/>
              <a:t>”</a:t>
            </a:r>
            <a:endParaRPr lang="en-US" altLang="ja-JP" dirty="0"/>
          </a:p>
          <a:p>
            <a:pPr eaLnBrk="1" hangingPunct="1">
              <a:spcBef>
                <a:spcPts val="1200"/>
              </a:spcBef>
            </a:pPr>
            <a:r>
              <a:rPr lang="ja-JP" altLang="en-US" dirty="0"/>
              <a:t>“</a:t>
            </a:r>
            <a:r>
              <a:rPr lang="en-US" altLang="ja-JP" dirty="0"/>
              <a:t>The majority of people out there are looking for a church to join.</a:t>
            </a:r>
            <a:r>
              <a:rPr lang="ja-JP" altLang="en-US" dirty="0"/>
              <a:t>”</a:t>
            </a:r>
            <a:endParaRPr lang="en-US" altLang="ja-JP" dirty="0"/>
          </a:p>
          <a:p>
            <a:pPr eaLnBrk="1" hangingPunct="1">
              <a:spcBef>
                <a:spcPts val="1200"/>
              </a:spcBef>
            </a:pPr>
            <a:r>
              <a:rPr lang="ja-JP" altLang="en-US" dirty="0"/>
              <a:t>“</a:t>
            </a:r>
            <a:r>
              <a:rPr lang="en-US" altLang="ja-JP" dirty="0"/>
              <a:t>If someone is active in church programs, they will be fashioned into a disciple of Jesus.</a:t>
            </a:r>
            <a:r>
              <a:rPr lang="ja-JP" altLang="en-US" dirty="0"/>
              <a:t>”</a:t>
            </a:r>
            <a:endParaRPr lang="en-US" altLang="en-US" dirty="0"/>
          </a:p>
        </p:txBody>
      </p:sp>
      <p:sp>
        <p:nvSpPr>
          <p:cNvPr id="12292" name="TextBox 4"/>
          <p:cNvSpPr txBox="1">
            <a:spLocks noChangeArrowheads="1"/>
          </p:cNvSpPr>
          <p:nvPr/>
        </p:nvSpPr>
        <p:spPr bwMode="auto">
          <a:xfrm>
            <a:off x="2590800" y="1258888"/>
            <a:ext cx="5493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dirty="0">
                <a:solidFill>
                  <a:srgbClr val="FF0000"/>
                </a:solidFill>
              </a:rPr>
              <a:t>Once true but no longer…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43501"/>
            <a:ext cx="8763000" cy="1143000"/>
          </a:xfrm>
        </p:spPr>
        <p:txBody>
          <a:bodyPr/>
          <a:lstStyle/>
          <a:p>
            <a:r>
              <a:rPr lang="en-US" sz="4000" dirty="0"/>
              <a:t>Don’t start with, “What?” (Church)</a:t>
            </a:r>
            <a:br>
              <a:rPr lang="en-US" sz="4000" dirty="0"/>
            </a:br>
            <a:r>
              <a:rPr lang="en-US" sz="4000" dirty="0"/>
              <a:t>Start with “Why?” (Raise Disciples)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
            <a:ext cx="6553200" cy="4914901"/>
          </a:xfrm>
          <a:prstGeom prst="rect">
            <a:avLst/>
          </a:prstGeom>
        </p:spPr>
      </p:pic>
    </p:spTree>
    <p:extLst>
      <p:ext uri="{BB962C8B-B14F-4D97-AF65-F5344CB8AC3E}">
        <p14:creationId xmlns:p14="http://schemas.microsoft.com/office/powerpoint/2010/main" val="111483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0" y="609600"/>
            <a:ext cx="8153400" cy="3886200"/>
          </a:xfrm>
        </p:spPr>
        <p:txBody>
          <a:bodyPr/>
          <a:lstStyle/>
          <a:p>
            <a:pPr marL="0" algn="ctr">
              <a:lnSpc>
                <a:spcPts val="4500"/>
              </a:lnSpc>
              <a:spcBef>
                <a:spcPts val="0"/>
              </a:spcBef>
              <a:buFontTx/>
              <a:buNone/>
            </a:pPr>
            <a:r>
              <a:rPr lang="en-US" altLang="ja-JP" sz="3600" b="1" i="1" dirty="0"/>
              <a:t>Go, therefore, and make disciples </a:t>
            </a:r>
          </a:p>
          <a:p>
            <a:pPr marL="0" algn="ctr">
              <a:lnSpc>
                <a:spcPts val="4500"/>
              </a:lnSpc>
              <a:spcBef>
                <a:spcPts val="0"/>
              </a:spcBef>
              <a:buFontTx/>
              <a:buNone/>
            </a:pPr>
            <a:r>
              <a:rPr lang="en-US" altLang="ja-JP" sz="3600" b="1" i="1" dirty="0"/>
              <a:t>of all people…</a:t>
            </a:r>
            <a:endParaRPr lang="en-US" altLang="ja-JP" sz="3600" i="1" dirty="0"/>
          </a:p>
          <a:p>
            <a:pPr marL="0" algn="ctr">
              <a:lnSpc>
                <a:spcPts val="4500"/>
              </a:lnSpc>
              <a:spcBef>
                <a:spcPts val="0"/>
              </a:spcBef>
              <a:buFontTx/>
              <a:buNone/>
            </a:pPr>
            <a:r>
              <a:rPr lang="en-US" altLang="ja-JP" sz="3600" dirty="0"/>
              <a:t>Matthew 28</a:t>
            </a:r>
          </a:p>
          <a:p>
            <a:pPr marL="0" algn="ctr">
              <a:lnSpc>
                <a:spcPts val="4500"/>
              </a:lnSpc>
              <a:spcBef>
                <a:spcPts val="0"/>
              </a:spcBef>
              <a:buFontTx/>
              <a:buNone/>
            </a:pPr>
            <a:endParaRPr lang="en-US" altLang="en-US" sz="3600" dirty="0"/>
          </a:p>
          <a:p>
            <a:pPr marL="0" algn="ctr">
              <a:lnSpc>
                <a:spcPts val="4500"/>
              </a:lnSpc>
              <a:spcBef>
                <a:spcPts val="0"/>
              </a:spcBef>
              <a:buFontTx/>
              <a:buNone/>
            </a:pPr>
            <a:r>
              <a:rPr lang="en-US" altLang="en-US" sz="3600" dirty="0"/>
              <a:t>Assumption was…</a:t>
            </a:r>
          </a:p>
          <a:p>
            <a:pPr marL="0" algn="ctr">
              <a:lnSpc>
                <a:spcPts val="4500"/>
              </a:lnSpc>
              <a:spcBef>
                <a:spcPts val="0"/>
              </a:spcBef>
              <a:buFontTx/>
              <a:buNone/>
            </a:pPr>
            <a:r>
              <a:rPr lang="en-US" altLang="en-US" sz="3600" dirty="0"/>
              <a:t>Where we go is TO CHURCH…</a:t>
            </a:r>
          </a:p>
          <a:p>
            <a:pPr marL="0" algn="ctr">
              <a:lnSpc>
                <a:spcPts val="4500"/>
              </a:lnSpc>
              <a:spcBef>
                <a:spcPts val="0"/>
              </a:spcBef>
              <a:buFontTx/>
              <a:buNone/>
            </a:pPr>
            <a:endParaRPr lang="en-US" altLang="en-US" sz="3600" dirty="0"/>
          </a:p>
          <a:p>
            <a:pPr marL="0" algn="ctr">
              <a:lnSpc>
                <a:spcPts val="4500"/>
              </a:lnSpc>
              <a:spcBef>
                <a:spcPts val="0"/>
              </a:spcBef>
              <a:buFontTx/>
              <a:buNone/>
            </a:pPr>
            <a:r>
              <a:rPr lang="en-US" altLang="en-US" sz="3600" dirty="0"/>
              <a:t>WHAT? (CHURCH)</a:t>
            </a:r>
            <a:br>
              <a:rPr lang="en-US" altLang="en-US" sz="3600" dirty="0"/>
            </a:br>
            <a:r>
              <a:rPr lang="en-US" altLang="en-US" sz="3600" dirty="0"/>
              <a:t>WHY? (MAKE DISCIPLES)</a:t>
            </a:r>
            <a:endParaRPr lang="en-US" alt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686800" cy="4031873"/>
          </a:xfrm>
          <a:prstGeom prst="rect">
            <a:avLst/>
          </a:prstGeom>
          <a:noFill/>
        </p:spPr>
        <p:txBody>
          <a:bodyPr wrap="square" rtlCol="0">
            <a:spAutoFit/>
          </a:bodyPr>
          <a:lstStyle/>
          <a:p>
            <a:pPr algn="ctr"/>
            <a:r>
              <a:rPr lang="en-US" sz="3200" b="1" dirty="0"/>
              <a:t>Start with “Church” no longer naturally</a:t>
            </a:r>
          </a:p>
          <a:p>
            <a:pPr algn="ctr"/>
            <a:endParaRPr lang="en-US" sz="3200" b="1" dirty="0"/>
          </a:p>
          <a:p>
            <a:pPr algn="ctr"/>
            <a:r>
              <a:rPr lang="en-US" sz="3200" b="1" dirty="0"/>
              <a:t>Reaches the lost…</a:t>
            </a:r>
          </a:p>
          <a:p>
            <a:pPr algn="ctr"/>
            <a:r>
              <a:rPr lang="en-US" sz="3200" b="1" dirty="0"/>
              <a:t>Raises disciples…</a:t>
            </a:r>
          </a:p>
          <a:p>
            <a:pPr algn="ctr"/>
            <a:r>
              <a:rPr lang="en-US" sz="3200" b="1" dirty="0"/>
              <a:t>Relieves suffering…</a:t>
            </a:r>
          </a:p>
          <a:p>
            <a:pPr algn="ctr"/>
            <a:r>
              <a:rPr lang="en-US" sz="3200" b="1" dirty="0"/>
              <a:t>All in the name of Jesus Christ our Lord.</a:t>
            </a:r>
          </a:p>
          <a:p>
            <a:pPr algn="ctr"/>
            <a:endParaRPr lang="en-US" sz="3200" b="1" dirty="0"/>
          </a:p>
          <a:p>
            <a:pPr algn="ctr"/>
            <a:r>
              <a:rPr lang="en-US" sz="3200" b="1" dirty="0"/>
              <a:t>Start with “Why?” does.</a:t>
            </a:r>
          </a:p>
        </p:txBody>
      </p:sp>
    </p:spTree>
    <p:extLst>
      <p:ext uri="{BB962C8B-B14F-4D97-AF65-F5344CB8AC3E}">
        <p14:creationId xmlns:p14="http://schemas.microsoft.com/office/powerpoint/2010/main" val="169766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839200" cy="1143000"/>
          </a:xfrm>
        </p:spPr>
        <p:txBody>
          <a:bodyPr/>
          <a:lstStyle/>
          <a:p>
            <a:r>
              <a:rPr lang="en-US" altLang="en-US" dirty="0"/>
              <a:t>When we put, “What?” (Church) </a:t>
            </a:r>
            <a:br>
              <a:rPr lang="en-US" altLang="en-US" dirty="0"/>
            </a:br>
            <a:r>
              <a:rPr lang="en-US" altLang="en-US" dirty="0"/>
              <a:t>over “Why?” (Raising Disciples)…</a:t>
            </a:r>
          </a:p>
        </p:txBody>
      </p:sp>
      <p:sp>
        <p:nvSpPr>
          <p:cNvPr id="16387" name="Content Placeholder 2"/>
          <p:cNvSpPr>
            <a:spLocks noGrp="1"/>
          </p:cNvSpPr>
          <p:nvPr>
            <p:ph idx="1"/>
          </p:nvPr>
        </p:nvSpPr>
        <p:spPr>
          <a:xfrm>
            <a:off x="457200" y="1981200"/>
            <a:ext cx="8686800" cy="4618037"/>
          </a:xfrm>
        </p:spPr>
        <p:txBody>
          <a:bodyPr/>
          <a:lstStyle/>
          <a:p>
            <a:pPr>
              <a:spcBef>
                <a:spcPts val="1200"/>
              </a:spcBef>
            </a:pPr>
            <a:r>
              <a:rPr lang="en-US" altLang="en-US" dirty="0"/>
              <a:t>Conflicts erupt over insignificant things</a:t>
            </a:r>
          </a:p>
          <a:p>
            <a:pPr>
              <a:spcBef>
                <a:spcPts val="1200"/>
              </a:spcBef>
            </a:pPr>
            <a:r>
              <a:rPr lang="en-US" altLang="en-US" dirty="0"/>
              <a:t>Institutional maintenance keeps us busy</a:t>
            </a:r>
          </a:p>
          <a:p>
            <a:pPr>
              <a:spcBef>
                <a:spcPts val="1200"/>
              </a:spcBef>
            </a:pPr>
            <a:r>
              <a:rPr lang="en-US" altLang="en-US" dirty="0"/>
              <a:t>We build high walls between our church and our neighborhood</a:t>
            </a:r>
          </a:p>
          <a:p>
            <a:pPr>
              <a:spcBef>
                <a:spcPts val="1200"/>
              </a:spcBef>
            </a:pPr>
            <a:r>
              <a:rPr lang="en-US" altLang="en-US" dirty="0"/>
              <a:t>Budgets focus money away from mission</a:t>
            </a:r>
          </a:p>
          <a:p>
            <a:pPr>
              <a:spcBef>
                <a:spcPts val="1200"/>
              </a:spcBef>
            </a:pPr>
            <a:r>
              <a:rPr lang="en-US" altLang="en-US" dirty="0"/>
              <a:t>Our comfort becomes </a:t>
            </a:r>
            <a:r>
              <a:rPr lang="en-US" altLang="en-US" u="sng" dirty="0"/>
              <a:t>the only</a:t>
            </a:r>
            <a:r>
              <a:rPr lang="en-US" altLang="en-US" dirty="0"/>
              <a:t> measuring stick for what we do and don</a:t>
            </a:r>
            <a:r>
              <a:rPr lang="ja-JP" altLang="en-US" dirty="0"/>
              <a:t>’</a:t>
            </a:r>
            <a:r>
              <a:rPr lang="en-US" altLang="ja-JP" dirty="0"/>
              <a:t>t do</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735398" y="1447800"/>
            <a:ext cx="7851389" cy="3475371"/>
          </a:xfrm>
          <a:prstGeom prst="rect">
            <a:avLst/>
          </a:prstGeom>
          <a:noFill/>
          <a:ln w="9525">
            <a:solidFill>
              <a:schemeClr val="tx2"/>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19459" name="Title 1"/>
          <p:cNvSpPr>
            <a:spLocks noGrp="1"/>
          </p:cNvSpPr>
          <p:nvPr>
            <p:ph type="title"/>
          </p:nvPr>
        </p:nvSpPr>
        <p:spPr>
          <a:xfrm>
            <a:off x="759211" y="533400"/>
            <a:ext cx="7924800" cy="1143000"/>
          </a:xfrm>
        </p:spPr>
        <p:txBody>
          <a:bodyPr/>
          <a:lstStyle/>
          <a:p>
            <a:r>
              <a:rPr lang="en-US" altLang="en-US" b="1" dirty="0"/>
              <a:t>Three Discipleship Shifts</a:t>
            </a:r>
            <a:br>
              <a:rPr lang="en-US" altLang="en-US" b="1" dirty="0"/>
            </a:br>
            <a:r>
              <a:rPr lang="en-US" altLang="en-US" dirty="0"/>
              <a:t>. .</a:t>
            </a:r>
          </a:p>
        </p:txBody>
      </p:sp>
      <p:sp>
        <p:nvSpPr>
          <p:cNvPr id="4" name="Title 1"/>
          <p:cNvSpPr txBox="1">
            <a:spLocks/>
          </p:cNvSpPr>
          <p:nvPr/>
        </p:nvSpPr>
        <p:spPr bwMode="auto">
          <a:xfrm>
            <a:off x="759211" y="5562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a:lstStyle>
          <a:p>
            <a:r>
              <a:rPr lang="en-US" altLang="en-US" kern="0" dirty="0"/>
              <a:t>. .</a:t>
            </a:r>
          </a:p>
        </p:txBody>
      </p:sp>
    </p:spTree>
    <p:extLst>
      <p:ext uri="{BB962C8B-B14F-4D97-AF65-F5344CB8AC3E}">
        <p14:creationId xmlns:p14="http://schemas.microsoft.com/office/powerpoint/2010/main" val="126055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2122884"/>
            <a:ext cx="7772400" cy="1143000"/>
          </a:xfrm>
        </p:spPr>
        <p:txBody>
          <a:bodyPr/>
          <a:lstStyle/>
          <a:p>
            <a:r>
              <a:rPr lang="en-US" altLang="en-US" b="1" dirty="0"/>
              <a:t>Discipleship Shift # 1</a:t>
            </a:r>
          </a:p>
        </p:txBody>
      </p:sp>
      <p:sp>
        <p:nvSpPr>
          <p:cNvPr id="20483" name="Content Placeholder 2"/>
          <p:cNvSpPr>
            <a:spLocks noGrp="1"/>
          </p:cNvSpPr>
          <p:nvPr>
            <p:ph idx="1"/>
          </p:nvPr>
        </p:nvSpPr>
        <p:spPr>
          <a:xfrm>
            <a:off x="838200" y="3265884"/>
            <a:ext cx="7772400" cy="1371600"/>
          </a:xfrm>
        </p:spPr>
        <p:txBody>
          <a:bodyPr/>
          <a:lstStyle/>
          <a:p>
            <a:pPr algn="ctr">
              <a:buFontTx/>
              <a:buNone/>
            </a:pPr>
            <a:r>
              <a:rPr lang="en-US" altLang="en-US" sz="3600" dirty="0"/>
              <a:t>From making good church members to making disciples of Jesus.</a:t>
            </a:r>
          </a:p>
          <a:p>
            <a:pPr algn="ctr">
              <a:buFontTx/>
              <a:buNone/>
            </a:pPr>
            <a:endParaRPr lang="en-US" altLang="en-US" sz="2800" dirty="0"/>
          </a:p>
          <a:p>
            <a:pPr algn="ctr">
              <a:buFontTx/>
              <a:buNone/>
            </a:pPr>
            <a:r>
              <a:rPr lang="en-US" altLang="en-US" sz="2800" dirty="0"/>
              <a:t>(No longer can we assume that church members naturally become disciples </a:t>
            </a:r>
          </a:p>
          <a:p>
            <a:pPr algn="ctr">
              <a:buFontTx/>
              <a:buNone/>
            </a:pPr>
            <a:r>
              <a:rPr lang="en-US" altLang="en-US" sz="2800" dirty="0"/>
              <a:t>if given enough time…)</a:t>
            </a:r>
          </a:p>
          <a:p>
            <a:pPr>
              <a:buFontTx/>
              <a:buNone/>
            </a:pPr>
            <a:endParaRPr lang="en-US" altLang="en-US" dirty="0"/>
          </a:p>
        </p:txBody>
      </p:sp>
      <p:pic>
        <p:nvPicPr>
          <p:cNvPr id="20486" name="Picture 6" descr="http://i.vimeocdn.com/video/526437182_1280x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800"/>
            <a:ext cx="3771900" cy="2121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76199" y="5411450"/>
            <a:ext cx="9220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i="1" dirty="0"/>
          </a:p>
          <a:p>
            <a:pPr algn="ctr">
              <a:spcBef>
                <a:spcPct val="0"/>
              </a:spcBef>
              <a:buFontTx/>
              <a:buNone/>
            </a:pPr>
            <a:r>
              <a:rPr lang="en-US" altLang="en-US" sz="2400" i="1" dirty="0"/>
              <a:t>(notice in the picture, the footsteps are going into the ocean.)</a:t>
            </a:r>
          </a:p>
        </p:txBody>
      </p:sp>
      <p:sp>
        <p:nvSpPr>
          <p:cNvPr id="17412" name="Rectangle 5"/>
          <p:cNvSpPr>
            <a:spLocks noChangeArrowheads="1"/>
          </p:cNvSpPr>
          <p:nvPr/>
        </p:nvSpPr>
        <p:spPr bwMode="auto">
          <a:xfrm>
            <a:off x="-76200" y="116412"/>
            <a:ext cx="9220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b="1" dirty="0"/>
              <a:t> Discipleship Shift</a:t>
            </a:r>
          </a:p>
          <a:p>
            <a:pPr algn="ctr">
              <a:spcBef>
                <a:spcPct val="0"/>
              </a:spcBef>
              <a:buFontTx/>
              <a:buNone/>
            </a:pPr>
            <a:r>
              <a:rPr lang="en-US" altLang="en-US" b="1" dirty="0"/>
              <a:t>Discipleship doesn’t just happen at church.</a:t>
            </a:r>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094" y="1402401"/>
            <a:ext cx="2444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253207" y="994172"/>
            <a:ext cx="8763000" cy="1143000"/>
          </a:xfrm>
        </p:spPr>
        <p:txBody>
          <a:bodyPr/>
          <a:lstStyle/>
          <a:p>
            <a:pPr eaLnBrk="1" hangingPunct="1"/>
            <a:r>
              <a:rPr lang="en-US" altLang="en-US" sz="3200" b="1" u="sng" dirty="0"/>
              <a:t>Membership Model</a:t>
            </a:r>
            <a:r>
              <a:rPr lang="en-US" altLang="en-US" sz="3200" u="sng" dirty="0"/>
              <a:t> </a:t>
            </a:r>
            <a:r>
              <a:rPr lang="en-US" altLang="en-US" sz="3200" dirty="0"/>
              <a:t>      </a:t>
            </a:r>
            <a:r>
              <a:rPr lang="en-US" altLang="en-US" sz="3200" u="sng" dirty="0"/>
              <a:t> </a:t>
            </a:r>
            <a:r>
              <a:rPr lang="en-US" altLang="en-US" sz="3200" b="1" u="sng" dirty="0"/>
              <a:t>Discipleship Model</a:t>
            </a:r>
            <a:endParaRPr lang="en-US" altLang="en-US" sz="3200" dirty="0"/>
          </a:p>
        </p:txBody>
      </p:sp>
      <p:sp>
        <p:nvSpPr>
          <p:cNvPr id="21507" name="Rectangle 5"/>
          <p:cNvSpPr>
            <a:spLocks noChangeArrowheads="1"/>
          </p:cNvSpPr>
          <p:nvPr/>
        </p:nvSpPr>
        <p:spPr bwMode="auto">
          <a:xfrm>
            <a:off x="33337" y="190500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2800" dirty="0"/>
              <a:t>“</a:t>
            </a:r>
            <a:r>
              <a:rPr lang="en-US" altLang="ja-JP" sz="2800" dirty="0"/>
              <a:t>I pay my tithe</a:t>
            </a:r>
            <a:r>
              <a:rPr lang="ja-JP" altLang="en-US" sz="2800" dirty="0"/>
              <a:t>”</a:t>
            </a:r>
            <a:r>
              <a:rPr lang="en-US" altLang="ja-JP" sz="2800" dirty="0"/>
              <a:t> therefore I should benefit (“My church.”)</a:t>
            </a:r>
          </a:p>
          <a:p>
            <a:pPr eaLnBrk="1" hangingPunct="1"/>
            <a:r>
              <a:rPr lang="en-US" altLang="en-US" sz="2800" dirty="0"/>
              <a:t>The church serves its members</a:t>
            </a:r>
          </a:p>
          <a:p>
            <a:pPr eaLnBrk="1" hangingPunct="1"/>
            <a:r>
              <a:rPr lang="en-US" altLang="en-US" sz="2800" dirty="0"/>
              <a:t>My pastor is responsible for my spiritual growth</a:t>
            </a:r>
          </a:p>
          <a:p>
            <a:pPr eaLnBrk="1" hangingPunct="1"/>
            <a:r>
              <a:rPr lang="en-US" altLang="en-US" sz="2800" dirty="0"/>
              <a:t>Worship satisfies me</a:t>
            </a:r>
          </a:p>
          <a:p>
            <a:pPr eaLnBrk="1" hangingPunct="1"/>
            <a:r>
              <a:rPr lang="en-US" altLang="en-US" sz="2800" dirty="0"/>
              <a:t>Majority rule decides (Agreement)</a:t>
            </a:r>
          </a:p>
          <a:p>
            <a:pPr eaLnBrk="1" hangingPunct="1"/>
            <a:endParaRPr lang="en-US" altLang="en-US" sz="2800" dirty="0"/>
          </a:p>
        </p:txBody>
      </p:sp>
      <p:sp>
        <p:nvSpPr>
          <p:cNvPr id="21508" name="Rectangle 6"/>
          <p:cNvSpPr>
            <a:spLocks noChangeArrowheads="1"/>
          </p:cNvSpPr>
          <p:nvPr/>
        </p:nvSpPr>
        <p:spPr bwMode="auto">
          <a:xfrm>
            <a:off x="4724400" y="1785937"/>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2800" dirty="0"/>
              <a:t>“</a:t>
            </a:r>
            <a:r>
              <a:rPr lang="en-US" altLang="ja-JP" sz="2800" dirty="0"/>
              <a:t>I pay my tithe</a:t>
            </a:r>
            <a:r>
              <a:rPr lang="ja-JP" altLang="en-US" sz="2800" dirty="0"/>
              <a:t>”</a:t>
            </a:r>
            <a:r>
              <a:rPr lang="en-US" altLang="ja-JP" sz="2800" dirty="0"/>
              <a:t> to bless someone else. (Christ’s church for God’s purpose.)</a:t>
            </a:r>
          </a:p>
          <a:p>
            <a:pPr eaLnBrk="1" hangingPunct="1"/>
            <a:r>
              <a:rPr lang="en-US" altLang="en-US" sz="2800" dirty="0"/>
              <a:t>The church serves the world </a:t>
            </a:r>
            <a:r>
              <a:rPr lang="en-US" altLang="en-US" sz="2400" i="1" dirty="0"/>
              <a:t>(For God so loved)</a:t>
            </a:r>
          </a:p>
          <a:p>
            <a:pPr eaLnBrk="1" hangingPunct="1"/>
            <a:r>
              <a:rPr lang="en-US" altLang="en-US" sz="2800" dirty="0"/>
              <a:t>I am responsible for my spiritual growth</a:t>
            </a:r>
          </a:p>
          <a:p>
            <a:pPr eaLnBrk="1" hangingPunct="1"/>
            <a:r>
              <a:rPr lang="en-US" altLang="en-US" sz="2800" dirty="0"/>
              <a:t>Worship stretches me</a:t>
            </a:r>
          </a:p>
          <a:p>
            <a:pPr eaLnBrk="1" hangingPunct="1"/>
            <a:r>
              <a:rPr lang="en-US" altLang="en-US" sz="2800" dirty="0"/>
              <a:t>Prayer decides (Alignment)</a:t>
            </a:r>
          </a:p>
        </p:txBody>
      </p:sp>
      <p:sp>
        <p:nvSpPr>
          <p:cNvPr id="21509" name="TextBox 5"/>
          <p:cNvSpPr txBox="1">
            <a:spLocks noChangeArrowheads="1"/>
          </p:cNvSpPr>
          <p:nvPr/>
        </p:nvSpPr>
        <p:spPr bwMode="auto">
          <a:xfrm>
            <a:off x="314325" y="122634"/>
            <a:ext cx="84613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b="1" dirty="0"/>
              <a:t>Two Different Models for Our Church: </a:t>
            </a:r>
          </a:p>
          <a:p>
            <a:pPr algn="ctr">
              <a:spcBef>
                <a:spcPct val="0"/>
              </a:spcBef>
              <a:buFontTx/>
              <a:buNone/>
            </a:pPr>
            <a:r>
              <a:rPr lang="en-US" altLang="en-US" i="1" dirty="0">
                <a:solidFill>
                  <a:srgbClr val="FF0000"/>
                </a:solidFill>
              </a:rPr>
              <a:t>In what ways do we live out these models?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228600" y="1600200"/>
            <a:ext cx="8763000" cy="1143000"/>
          </a:xfrm>
        </p:spPr>
        <p:txBody>
          <a:bodyPr/>
          <a:lstStyle/>
          <a:p>
            <a:pPr eaLnBrk="1" hangingPunct="1"/>
            <a:r>
              <a:rPr lang="en-US" altLang="en-US" sz="3200" b="1" u="sng" dirty="0"/>
              <a:t>Membership Model</a:t>
            </a:r>
            <a:r>
              <a:rPr lang="en-US" altLang="en-US" sz="3200" u="sng" dirty="0"/>
              <a:t> </a:t>
            </a:r>
            <a:r>
              <a:rPr lang="en-US" altLang="en-US" sz="3200" dirty="0"/>
              <a:t>      </a:t>
            </a:r>
            <a:r>
              <a:rPr lang="en-US" altLang="en-US" sz="3200" u="sng" dirty="0"/>
              <a:t> </a:t>
            </a:r>
            <a:r>
              <a:rPr lang="en-US" altLang="en-US" sz="3200" b="1" u="sng" dirty="0"/>
              <a:t>Discipleship Model</a:t>
            </a:r>
            <a:endParaRPr lang="en-US" altLang="en-US" sz="3200" dirty="0"/>
          </a:p>
        </p:txBody>
      </p:sp>
      <p:sp>
        <p:nvSpPr>
          <p:cNvPr id="21507" name="Rectangle 5"/>
          <p:cNvSpPr>
            <a:spLocks noChangeArrowheads="1"/>
          </p:cNvSpPr>
          <p:nvPr/>
        </p:nvSpPr>
        <p:spPr bwMode="auto">
          <a:xfrm>
            <a:off x="381000" y="2438400"/>
            <a:ext cx="441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2800" dirty="0"/>
              <a:t>Members pick a church. (“You didn’t like your old church…”)</a:t>
            </a:r>
          </a:p>
          <a:p>
            <a:pPr eaLnBrk="1" hangingPunct="1"/>
            <a:r>
              <a:rPr lang="en-US" altLang="en-US" sz="2800" dirty="0"/>
              <a:t>Pray to get God to fulfill our dreams.</a:t>
            </a:r>
          </a:p>
          <a:p>
            <a:pPr eaLnBrk="1" hangingPunct="1"/>
            <a:r>
              <a:rPr lang="en-US" altLang="en-US" sz="2800" dirty="0"/>
              <a:t>Seek to be blessed by God.</a:t>
            </a:r>
          </a:p>
          <a:p>
            <a:pPr eaLnBrk="1" hangingPunct="1"/>
            <a:r>
              <a:rPr lang="en-US" altLang="en-US" sz="2800" dirty="0"/>
              <a:t>Seek to give God a big, “Amen!”</a:t>
            </a:r>
          </a:p>
          <a:p>
            <a:pPr eaLnBrk="1" hangingPunct="1"/>
            <a:endParaRPr lang="en-US" altLang="en-US" sz="2800" dirty="0"/>
          </a:p>
        </p:txBody>
      </p:sp>
      <p:sp>
        <p:nvSpPr>
          <p:cNvPr id="21508" name="Rectangle 6"/>
          <p:cNvSpPr>
            <a:spLocks noChangeArrowheads="1"/>
          </p:cNvSpPr>
          <p:nvPr/>
        </p:nvSpPr>
        <p:spPr bwMode="auto">
          <a:xfrm>
            <a:off x="4800600" y="2438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2800" dirty="0"/>
              <a:t>Disciples are picked by God for God’s mission.</a:t>
            </a:r>
          </a:p>
          <a:p>
            <a:pPr eaLnBrk="1" hangingPunct="1"/>
            <a:r>
              <a:rPr lang="en-US" altLang="ja-JP" sz="2800" dirty="0"/>
              <a:t>Pray to fulfill God’s dreams. </a:t>
            </a:r>
            <a:r>
              <a:rPr lang="en-US" altLang="ja-JP" sz="2400" i="1" dirty="0"/>
              <a:t>(God didn’t have to have Moses.)</a:t>
            </a:r>
          </a:p>
          <a:p>
            <a:pPr eaLnBrk="1" hangingPunct="1"/>
            <a:r>
              <a:rPr lang="en-US" altLang="en-US" sz="2800" dirty="0"/>
              <a:t>Seek to bless God.</a:t>
            </a:r>
          </a:p>
          <a:p>
            <a:pPr eaLnBrk="1" hangingPunct="1"/>
            <a:r>
              <a:rPr lang="en-US" altLang="en-US" sz="2800" dirty="0"/>
              <a:t>Seek to get a big “Amen!” from God.</a:t>
            </a:r>
          </a:p>
        </p:txBody>
      </p:sp>
      <p:sp>
        <p:nvSpPr>
          <p:cNvPr id="21509" name="TextBox 5"/>
          <p:cNvSpPr txBox="1">
            <a:spLocks noChangeArrowheads="1"/>
          </p:cNvSpPr>
          <p:nvPr/>
        </p:nvSpPr>
        <p:spPr bwMode="auto">
          <a:xfrm>
            <a:off x="465138" y="533400"/>
            <a:ext cx="84613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b="1" dirty="0"/>
              <a:t>Two Different Models for Our Church: </a:t>
            </a:r>
          </a:p>
          <a:p>
            <a:pPr algn="ctr">
              <a:spcBef>
                <a:spcPct val="0"/>
              </a:spcBef>
              <a:buFontTx/>
              <a:buNone/>
            </a:pPr>
            <a:r>
              <a:rPr lang="en-US" altLang="en-US" i="1" dirty="0">
                <a:solidFill>
                  <a:srgbClr val="FF0000"/>
                </a:solidFill>
              </a:rPr>
              <a:t>Don’t miss the call...</a:t>
            </a:r>
          </a:p>
        </p:txBody>
      </p:sp>
    </p:spTree>
    <p:extLst>
      <p:ext uri="{BB962C8B-B14F-4D97-AF65-F5344CB8AC3E}">
        <p14:creationId xmlns:p14="http://schemas.microsoft.com/office/powerpoint/2010/main" val="315987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305800" cy="4114800"/>
          </a:xfrm>
        </p:spPr>
        <p:txBody>
          <a:bodyPr/>
          <a:lstStyle/>
          <a:p>
            <a:pPr marL="0" indent="0">
              <a:buNone/>
            </a:pPr>
            <a:r>
              <a:rPr lang="en-US" b="1" baseline="30000" dirty="0"/>
              <a:t>18 </a:t>
            </a:r>
            <a:r>
              <a:rPr lang="en-US" dirty="0"/>
              <a:t>“I will not leave you orphaned; I am coming to you. </a:t>
            </a:r>
            <a:r>
              <a:rPr lang="en-US" b="1" baseline="30000" dirty="0"/>
              <a:t>19 </a:t>
            </a:r>
            <a:r>
              <a:rPr lang="en-US" dirty="0"/>
              <a:t>In a little while the world will no longer see me, but you will see me; because I live, you also will live. </a:t>
            </a:r>
            <a:r>
              <a:rPr lang="en-US" b="1" baseline="30000" dirty="0"/>
              <a:t>20 </a:t>
            </a:r>
            <a:r>
              <a:rPr lang="en-US" dirty="0"/>
              <a:t>On that day you will know that I am in my Father, and you in me, and I in you. </a:t>
            </a:r>
            <a:r>
              <a:rPr lang="en-US" b="1" baseline="30000" dirty="0"/>
              <a:t>21 </a:t>
            </a:r>
            <a:r>
              <a:rPr lang="en-US" dirty="0"/>
              <a:t>They who have my commandments and keep them are those who love me; and those who love me will be loved by my Father, and I will love them and reveal myself to them.” </a:t>
            </a:r>
          </a:p>
          <a:p>
            <a:endParaRPr lang="en-US" dirty="0"/>
          </a:p>
        </p:txBody>
      </p:sp>
    </p:spTree>
    <p:extLst>
      <p:ext uri="{BB962C8B-B14F-4D97-AF65-F5344CB8AC3E}">
        <p14:creationId xmlns:p14="http://schemas.microsoft.com/office/powerpoint/2010/main" val="146109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533400"/>
            <a:ext cx="7772400" cy="1143000"/>
          </a:xfrm>
        </p:spPr>
        <p:txBody>
          <a:bodyPr/>
          <a:lstStyle/>
          <a:p>
            <a:r>
              <a:rPr lang="en-US" altLang="en-US" dirty="0"/>
              <a:t>Vital Churches are </a:t>
            </a:r>
            <a:br>
              <a:rPr lang="en-US" altLang="en-US" dirty="0"/>
            </a:br>
            <a:r>
              <a:rPr lang="ja-JP" altLang="en-US" dirty="0"/>
              <a:t>“</a:t>
            </a:r>
            <a:r>
              <a:rPr lang="en-US" altLang="ja-JP" dirty="0"/>
              <a:t>Changing the Scorecard</a:t>
            </a:r>
            <a:r>
              <a:rPr lang="ja-JP" altLang="en-US" dirty="0"/>
              <a:t>”</a:t>
            </a:r>
            <a:endParaRPr lang="en-US" altLang="en-US" dirty="0"/>
          </a:p>
        </p:txBody>
      </p:sp>
      <p:sp>
        <p:nvSpPr>
          <p:cNvPr id="24579" name="Content Placeholder 2"/>
          <p:cNvSpPr>
            <a:spLocks noGrp="1"/>
          </p:cNvSpPr>
          <p:nvPr>
            <p:ph idx="1"/>
          </p:nvPr>
        </p:nvSpPr>
        <p:spPr>
          <a:xfrm>
            <a:off x="190500" y="1104900"/>
            <a:ext cx="8763000" cy="4114800"/>
          </a:xfrm>
        </p:spPr>
        <p:txBody>
          <a:bodyPr/>
          <a:lstStyle/>
          <a:p>
            <a:pPr>
              <a:spcBef>
                <a:spcPts val="1800"/>
              </a:spcBef>
            </a:pPr>
            <a:endParaRPr lang="en-US" altLang="en-US" dirty="0"/>
          </a:p>
          <a:p>
            <a:pPr>
              <a:spcBef>
                <a:spcPts val="1800"/>
              </a:spcBef>
            </a:pPr>
            <a:r>
              <a:rPr lang="en-US" altLang="en-US" sz="2800" dirty="0"/>
              <a:t>Church mission is what the church does (Make Disciples), not a committee or division of the church.</a:t>
            </a:r>
          </a:p>
          <a:p>
            <a:pPr>
              <a:spcBef>
                <a:spcPts val="1800"/>
              </a:spcBef>
            </a:pPr>
            <a:r>
              <a:rPr lang="en-US" altLang="en-US" sz="2800" dirty="0"/>
              <a:t>Asking </a:t>
            </a:r>
            <a:r>
              <a:rPr lang="ja-JP" altLang="en-US" sz="2800" i="1" dirty="0"/>
              <a:t>“</a:t>
            </a:r>
            <a:r>
              <a:rPr lang="en-US" altLang="ja-JP" sz="2800" i="1" dirty="0"/>
              <a:t>How will </a:t>
            </a:r>
            <a:r>
              <a:rPr lang="en-US" altLang="ja-JP" sz="2800" b="1" i="1" dirty="0"/>
              <a:t>our community and perhaps the world </a:t>
            </a:r>
            <a:r>
              <a:rPr lang="en-US" altLang="ja-JP" sz="2800" i="1" dirty="0"/>
              <a:t>look different in 10 years if we follow God</a:t>
            </a:r>
            <a:r>
              <a:rPr lang="ja-JP" altLang="en-US" sz="2800" i="1" dirty="0"/>
              <a:t>’</a:t>
            </a:r>
            <a:r>
              <a:rPr lang="en-US" altLang="ja-JP" sz="2800" i="1" dirty="0"/>
              <a:t>s lead?</a:t>
            </a:r>
            <a:r>
              <a:rPr lang="ja-JP" altLang="en-US" sz="2800" i="1" dirty="0"/>
              <a:t>”</a:t>
            </a:r>
            <a:endParaRPr lang="en-US" altLang="ja-JP" sz="2800" i="1" dirty="0"/>
          </a:p>
          <a:p>
            <a:pPr>
              <a:spcBef>
                <a:spcPts val="1800"/>
              </a:spcBef>
            </a:pPr>
            <a:r>
              <a:rPr lang="en-US" altLang="en-US" sz="2800" dirty="0"/>
              <a:t>Seeing local churches, businesses and schools as </a:t>
            </a:r>
            <a:r>
              <a:rPr lang="en-US" altLang="en-US" sz="2800" b="1" dirty="0"/>
              <a:t>partners,</a:t>
            </a:r>
            <a:r>
              <a:rPr lang="en-US" altLang="en-US" sz="2800" dirty="0"/>
              <a:t> not competitors</a:t>
            </a:r>
          </a:p>
          <a:p>
            <a:pPr>
              <a:spcBef>
                <a:spcPts val="1800"/>
              </a:spcBef>
            </a:pPr>
            <a:r>
              <a:rPr lang="en-US" altLang="en-US" sz="2800" dirty="0"/>
              <a:t>Blurring line between </a:t>
            </a:r>
            <a:r>
              <a:rPr lang="ja-JP" altLang="en-US" sz="2800" dirty="0"/>
              <a:t>“</a:t>
            </a:r>
            <a:r>
              <a:rPr lang="en-US" altLang="ja-JP" sz="2800" dirty="0"/>
              <a:t>Insiders</a:t>
            </a:r>
            <a:r>
              <a:rPr lang="ja-JP" altLang="en-US" sz="2800" dirty="0"/>
              <a:t>”</a:t>
            </a:r>
            <a:r>
              <a:rPr lang="en-US" altLang="ja-JP" sz="2800" dirty="0"/>
              <a:t> &amp;  </a:t>
            </a:r>
            <a:r>
              <a:rPr lang="ja-JP" altLang="en-US" sz="2800" dirty="0"/>
              <a:t>“</a:t>
            </a:r>
            <a:r>
              <a:rPr lang="en-US" altLang="ja-JP" sz="2800" dirty="0"/>
              <a:t>Outsiders</a:t>
            </a:r>
            <a:r>
              <a:rPr lang="ja-JP" altLang="en-US" sz="2800" dirty="0"/>
              <a:t>” </a:t>
            </a:r>
            <a:r>
              <a:rPr lang="en-US" altLang="ja-JP" sz="2800" dirty="0"/>
              <a:t>(Not who loves and affirms us but whom do we love and affirm.)</a:t>
            </a:r>
            <a:endParaRPr lang="en-US"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686800" cy="4031873"/>
          </a:xfrm>
          <a:prstGeom prst="rect">
            <a:avLst/>
          </a:prstGeom>
          <a:noFill/>
        </p:spPr>
        <p:txBody>
          <a:bodyPr wrap="square" rtlCol="0">
            <a:spAutoFit/>
          </a:bodyPr>
          <a:lstStyle/>
          <a:p>
            <a:pPr algn="ctr"/>
            <a:r>
              <a:rPr lang="en-US" sz="3200" b="1" dirty="0"/>
              <a:t>Holistic mission leads to partnership.</a:t>
            </a:r>
          </a:p>
          <a:p>
            <a:pPr algn="ctr"/>
            <a:r>
              <a:rPr lang="en-US" sz="3200" b="1" dirty="0"/>
              <a:t>People who have the same goals you have are now united together in purpose.</a:t>
            </a:r>
          </a:p>
          <a:p>
            <a:pPr algn="ctr"/>
            <a:endParaRPr lang="en-US" sz="3200" b="1" dirty="0"/>
          </a:p>
          <a:p>
            <a:pPr algn="ctr"/>
            <a:r>
              <a:rPr lang="en-US" sz="3200" b="1" dirty="0"/>
              <a:t>Reach the lost…</a:t>
            </a:r>
          </a:p>
          <a:p>
            <a:pPr algn="ctr"/>
            <a:r>
              <a:rPr lang="en-US" sz="3200" b="1" dirty="0"/>
              <a:t>Raise disciples…</a:t>
            </a:r>
          </a:p>
          <a:p>
            <a:pPr algn="ctr"/>
            <a:r>
              <a:rPr lang="en-US" sz="3200" b="1" dirty="0"/>
              <a:t>Relieve suffering…</a:t>
            </a:r>
          </a:p>
          <a:p>
            <a:pPr algn="ctr"/>
            <a:r>
              <a:rPr lang="en-US" sz="3200" b="1" dirty="0"/>
              <a:t>All in the name of Jesus Christ our Lord.</a:t>
            </a:r>
          </a:p>
        </p:txBody>
      </p:sp>
    </p:spTree>
    <p:extLst>
      <p:ext uri="{BB962C8B-B14F-4D97-AF65-F5344CB8AC3E}">
        <p14:creationId xmlns:p14="http://schemas.microsoft.com/office/powerpoint/2010/main" val="35405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549275"/>
            <a:ext cx="7772400" cy="1143000"/>
          </a:xfrm>
        </p:spPr>
        <p:txBody>
          <a:bodyPr/>
          <a:lstStyle/>
          <a:p>
            <a:r>
              <a:rPr lang="en-US" altLang="en-US" b="1" dirty="0"/>
              <a:t>Discipleship Shift # 2</a:t>
            </a:r>
          </a:p>
        </p:txBody>
      </p:sp>
      <p:sp>
        <p:nvSpPr>
          <p:cNvPr id="23555" name="Content Placeholder 2"/>
          <p:cNvSpPr>
            <a:spLocks noGrp="1"/>
          </p:cNvSpPr>
          <p:nvPr>
            <p:ph idx="1"/>
          </p:nvPr>
        </p:nvSpPr>
        <p:spPr>
          <a:xfrm>
            <a:off x="685800" y="1524000"/>
            <a:ext cx="7772400" cy="4114800"/>
          </a:xfrm>
        </p:spPr>
        <p:txBody>
          <a:bodyPr/>
          <a:lstStyle/>
          <a:p>
            <a:pPr algn="ctr">
              <a:buFontTx/>
              <a:buNone/>
            </a:pPr>
            <a:r>
              <a:rPr lang="en-US" altLang="en-US" sz="3600" dirty="0"/>
              <a:t>From church growth </a:t>
            </a:r>
          </a:p>
          <a:p>
            <a:pPr algn="ctr">
              <a:buFontTx/>
              <a:buNone/>
            </a:pPr>
            <a:r>
              <a:rPr lang="en-US" altLang="en-US" sz="3600" dirty="0"/>
              <a:t>to transformation of lives, communities, and the world.</a:t>
            </a:r>
          </a:p>
          <a:p>
            <a:pPr algn="ctr">
              <a:buFontTx/>
              <a:buNone/>
            </a:pPr>
            <a:endParaRPr lang="en-US" altLang="en-US" sz="3600" dirty="0"/>
          </a:p>
          <a:p>
            <a:pPr algn="ctr">
              <a:buFontTx/>
              <a:buNone/>
            </a:pPr>
            <a:r>
              <a:rPr lang="en-US" altLang="en-US" sz="3600" dirty="0"/>
              <a:t>If your church disappeared, how long until people found out, and when they found out, would they care? Would they cry?</a:t>
            </a:r>
          </a:p>
          <a:p>
            <a:pPr algn="ctr">
              <a:buFontTx/>
              <a:buNone/>
            </a:pPr>
            <a:endParaRPr lang="en-US" alt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r>
              <a:rPr lang="en-US" altLang="en-US" b="1" dirty="0"/>
              <a:t>Discipleship Shift # 3</a:t>
            </a:r>
          </a:p>
        </p:txBody>
      </p:sp>
      <p:sp>
        <p:nvSpPr>
          <p:cNvPr id="26627" name="Content Placeholder 2"/>
          <p:cNvSpPr>
            <a:spLocks noGrp="1"/>
          </p:cNvSpPr>
          <p:nvPr>
            <p:ph idx="1"/>
          </p:nvPr>
        </p:nvSpPr>
        <p:spPr>
          <a:xfrm>
            <a:off x="914400" y="1143000"/>
            <a:ext cx="7772400" cy="4114800"/>
          </a:xfrm>
        </p:spPr>
        <p:txBody>
          <a:bodyPr/>
          <a:lstStyle/>
          <a:p>
            <a:pPr>
              <a:buFontTx/>
              <a:buNone/>
            </a:pPr>
            <a:r>
              <a:rPr lang="en-US" altLang="en-US" sz="3600" dirty="0"/>
              <a:t>From preserving the institution to preparing everyday missionaries to serve in a strange land.</a:t>
            </a:r>
          </a:p>
        </p:txBody>
      </p:sp>
      <p:pic>
        <p:nvPicPr>
          <p:cNvPr id="2" name="Picture 1"/>
          <p:cNvPicPr>
            <a:picLocks noChangeAspect="1"/>
          </p:cNvPicPr>
          <p:nvPr/>
        </p:nvPicPr>
        <p:blipFill>
          <a:blip r:embed="rId2"/>
          <a:stretch>
            <a:fillRect/>
          </a:stretch>
        </p:blipFill>
        <p:spPr>
          <a:xfrm>
            <a:off x="2214562" y="3048000"/>
            <a:ext cx="5372100" cy="35778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3886200"/>
            <a:ext cx="8763000" cy="3276600"/>
          </a:xfrm>
        </p:spPr>
        <p:txBody>
          <a:bodyPr/>
          <a:lstStyle/>
          <a:p>
            <a:pPr marL="0" indent="0">
              <a:buFontTx/>
              <a:buNone/>
            </a:pPr>
            <a:r>
              <a:rPr lang="en-US" altLang="en-US" sz="3600" i="1" dirty="0"/>
              <a:t>Imagine landing on the moon, surrounded by people you had never met.   What would you do to build relationships with these people and start a church?</a:t>
            </a:r>
          </a:p>
        </p:txBody>
      </p:sp>
      <p:sp>
        <p:nvSpPr>
          <p:cNvPr id="25603" name="Title 1"/>
          <p:cNvSpPr>
            <a:spLocks noGrp="1"/>
          </p:cNvSpPr>
          <p:nvPr>
            <p:ph type="title"/>
          </p:nvPr>
        </p:nvSpPr>
        <p:spPr>
          <a:xfrm>
            <a:off x="152400" y="2550320"/>
            <a:ext cx="8991600" cy="1143000"/>
          </a:xfrm>
        </p:spPr>
        <p:txBody>
          <a:bodyPr/>
          <a:lstStyle/>
          <a:p>
            <a:r>
              <a:rPr lang="en-US" altLang="en-US" dirty="0"/>
              <a:t>We are strangers in a strange land.</a:t>
            </a:r>
          </a:p>
        </p:txBody>
      </p:sp>
      <p:pic>
        <p:nvPicPr>
          <p:cNvPr id="25605" name="Picture 5" descr="http://it-newtechnology.net/sites/default/files/styles/large/public/field/image/20010-astronaut-enjoying-a-carlsberg-on-the-moon-1920x1080-digital-art-wallpaper_1.jpg?itok=IfKVotz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457200"/>
            <a:ext cx="8382000" cy="1143000"/>
          </a:xfrm>
        </p:spPr>
        <p:txBody>
          <a:bodyPr/>
          <a:lstStyle/>
          <a:p>
            <a:r>
              <a:rPr lang="en-US" altLang="en-US"/>
              <a:t>Closing the gap between </a:t>
            </a:r>
            <a:r>
              <a:rPr lang="en-US" altLang="en-US" b="1"/>
              <a:t>Church Life </a:t>
            </a:r>
            <a:r>
              <a:rPr lang="en-US" altLang="en-US"/>
              <a:t>&amp; </a:t>
            </a:r>
            <a:r>
              <a:rPr lang="en-US" altLang="en-US" b="1"/>
              <a:t>Real Life</a:t>
            </a:r>
          </a:p>
        </p:txBody>
      </p:sp>
      <p:sp>
        <p:nvSpPr>
          <p:cNvPr id="27651" name="Content Placeholder 2"/>
          <p:cNvSpPr>
            <a:spLocks noGrp="1"/>
          </p:cNvSpPr>
          <p:nvPr>
            <p:ph idx="1"/>
          </p:nvPr>
        </p:nvSpPr>
        <p:spPr>
          <a:xfrm>
            <a:off x="593725" y="2057400"/>
            <a:ext cx="6400800" cy="3886200"/>
          </a:xfrm>
        </p:spPr>
        <p:txBody>
          <a:bodyPr/>
          <a:lstStyle/>
          <a:p>
            <a:pPr>
              <a:spcBef>
                <a:spcPts val="1800"/>
              </a:spcBef>
            </a:pPr>
            <a:r>
              <a:rPr lang="en-US" altLang="en-US" dirty="0"/>
              <a:t>Are lives more fulfilled, or just more </a:t>
            </a:r>
            <a:r>
              <a:rPr lang="en-US" altLang="en-US" i="1" dirty="0"/>
              <a:t>full</a:t>
            </a:r>
            <a:r>
              <a:rPr lang="en-US" altLang="en-US" dirty="0"/>
              <a:t>?</a:t>
            </a:r>
          </a:p>
          <a:p>
            <a:pPr>
              <a:spcBef>
                <a:spcPts val="1800"/>
              </a:spcBef>
            </a:pPr>
            <a:r>
              <a:rPr lang="en-US" altLang="en-US" dirty="0"/>
              <a:t>Are we training people to follow God</a:t>
            </a:r>
            <a:r>
              <a:rPr lang="ja-JP" altLang="en-US" dirty="0"/>
              <a:t>’</a:t>
            </a:r>
            <a:r>
              <a:rPr lang="en-US" altLang="ja-JP" dirty="0"/>
              <a:t>s call </a:t>
            </a:r>
            <a:r>
              <a:rPr lang="en-US" altLang="ja-JP" u="sng" dirty="0"/>
              <a:t>or</a:t>
            </a:r>
            <a:r>
              <a:rPr lang="en-US" altLang="ja-JP" dirty="0"/>
              <a:t> are we asking them to fill slots on the church</a:t>
            </a:r>
            <a:r>
              <a:rPr lang="ja-JP" altLang="en-US" dirty="0"/>
              <a:t>’</a:t>
            </a:r>
            <a:r>
              <a:rPr lang="en-US" altLang="ja-JP" dirty="0"/>
              <a:t>s organizational chart?</a:t>
            </a:r>
          </a:p>
          <a:p>
            <a:pPr>
              <a:spcBef>
                <a:spcPts val="1800"/>
              </a:spcBef>
            </a:pPr>
            <a:r>
              <a:rPr lang="en-US" altLang="ja-JP" dirty="0"/>
              <a:t>Are we built of committees or teams?</a:t>
            </a:r>
          </a:p>
          <a:p>
            <a:endParaRPr lang="en-US" altLang="en-US" dirty="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050" y="2286000"/>
            <a:ext cx="19002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pPr eaLnBrk="1" hangingPunct="1"/>
            <a:r>
              <a:rPr lang="en-US" altLang="en-US"/>
              <a:t>Making disciples will look different today… </a:t>
            </a:r>
          </a:p>
        </p:txBody>
      </p:sp>
      <p:sp>
        <p:nvSpPr>
          <p:cNvPr id="28675" name="Rectangle 4"/>
          <p:cNvSpPr>
            <a:spLocks noGrp="1" noChangeArrowheads="1"/>
          </p:cNvSpPr>
          <p:nvPr>
            <p:ph type="body" sz="half" idx="1"/>
          </p:nvPr>
        </p:nvSpPr>
        <p:spPr>
          <a:xfrm>
            <a:off x="762000" y="3886200"/>
            <a:ext cx="5181600" cy="2286000"/>
          </a:xfrm>
        </p:spPr>
        <p:txBody>
          <a:bodyPr/>
          <a:lstStyle/>
          <a:p>
            <a:pPr eaLnBrk="1" hangingPunct="1"/>
            <a:r>
              <a:rPr lang="en-US" altLang="en-US" sz="2800"/>
              <a:t>Generational differences</a:t>
            </a:r>
          </a:p>
          <a:p>
            <a:pPr eaLnBrk="1" hangingPunct="1"/>
            <a:r>
              <a:rPr lang="en-US" altLang="en-US" sz="2800"/>
              <a:t>Racial/ethnic growth</a:t>
            </a:r>
          </a:p>
          <a:p>
            <a:pPr eaLnBrk="1" hangingPunct="1"/>
            <a:r>
              <a:rPr lang="en-US" altLang="en-US" sz="2800"/>
              <a:t>Changing religious values</a:t>
            </a:r>
          </a:p>
        </p:txBody>
      </p:sp>
      <p:sp>
        <p:nvSpPr>
          <p:cNvPr id="28676" name="Text Box 7"/>
          <p:cNvSpPr txBox="1">
            <a:spLocks noChangeArrowheads="1"/>
          </p:cNvSpPr>
          <p:nvPr/>
        </p:nvSpPr>
        <p:spPr bwMode="auto">
          <a:xfrm>
            <a:off x="304800" y="2087563"/>
            <a:ext cx="845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rPr>
              <a:t>Society</a:t>
            </a:r>
            <a:r>
              <a:rPr lang="ja-JP" altLang="en-US">
                <a:solidFill>
                  <a:srgbClr val="FF0000"/>
                </a:solidFill>
              </a:rPr>
              <a:t>’</a:t>
            </a:r>
            <a:r>
              <a:rPr lang="en-US" altLang="ja-JP">
                <a:solidFill>
                  <a:srgbClr val="FF0000"/>
                </a:solidFill>
              </a:rPr>
              <a:t>s rapid change is affecting the Church</a:t>
            </a:r>
            <a:endParaRPr lang="en-US" altLang="en-US">
              <a:solidFill>
                <a:srgbClr val="FF0000"/>
              </a:solidFill>
            </a:endParaRPr>
          </a:p>
        </p:txBody>
      </p:sp>
      <p:pic>
        <p:nvPicPr>
          <p:cNvPr id="28677" name="Picture 8" descr="MPj039971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29114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7"/>
          <p:cNvSpPr>
            <a:spLocks noGrp="1" noChangeArrowheads="1"/>
          </p:cNvSpPr>
          <p:nvPr>
            <p:ph type="title"/>
          </p:nvPr>
        </p:nvSpPr>
        <p:spPr/>
        <p:txBody>
          <a:bodyPr/>
          <a:lstStyle/>
          <a:p>
            <a:pPr eaLnBrk="1" hangingPunct="1"/>
            <a:r>
              <a:rPr lang="en-US" altLang="en-US"/>
              <a:t>Generations Can Clash!</a:t>
            </a:r>
          </a:p>
        </p:txBody>
      </p:sp>
      <p:sp>
        <p:nvSpPr>
          <p:cNvPr id="32771" name="Rectangle 1032"/>
          <p:cNvSpPr>
            <a:spLocks noGrp="1" noChangeArrowheads="1"/>
          </p:cNvSpPr>
          <p:nvPr>
            <p:ph type="body" sz="half" idx="1"/>
          </p:nvPr>
        </p:nvSpPr>
        <p:spPr>
          <a:xfrm>
            <a:off x="381000" y="1905000"/>
            <a:ext cx="6248400" cy="4419600"/>
          </a:xfrm>
          <a:noFill/>
        </p:spPr>
        <p:txBody>
          <a:bodyPr/>
          <a:lstStyle/>
          <a:p>
            <a:pPr eaLnBrk="1" hangingPunct="1">
              <a:lnSpc>
                <a:spcPct val="90000"/>
              </a:lnSpc>
            </a:pPr>
            <a:r>
              <a:rPr lang="en-US" altLang="en-US" sz="2800"/>
              <a:t>Committees are exercises in deferred pleasure</a:t>
            </a:r>
          </a:p>
          <a:p>
            <a:pPr eaLnBrk="1" hangingPunct="1">
              <a:lnSpc>
                <a:spcPct val="90000"/>
              </a:lnSpc>
            </a:pPr>
            <a:r>
              <a:rPr lang="en-US" altLang="en-US" sz="2800"/>
              <a:t>Hands-on work is preferred by younger groups</a:t>
            </a:r>
          </a:p>
          <a:p>
            <a:pPr eaLnBrk="1" hangingPunct="1">
              <a:lnSpc>
                <a:spcPct val="90000"/>
              </a:lnSpc>
            </a:pPr>
            <a:r>
              <a:rPr lang="en-US" altLang="en-US" sz="2800"/>
              <a:t>Approaches to worship are different</a:t>
            </a:r>
          </a:p>
          <a:p>
            <a:pPr lvl="1" eaLnBrk="1" hangingPunct="1">
              <a:lnSpc>
                <a:spcPct val="90000"/>
              </a:lnSpc>
            </a:pPr>
            <a:r>
              <a:rPr lang="en-US" altLang="en-US" sz="2400"/>
              <a:t>Older groups rely on consistency</a:t>
            </a:r>
          </a:p>
          <a:p>
            <a:pPr lvl="1" eaLnBrk="1" hangingPunct="1">
              <a:lnSpc>
                <a:spcPct val="90000"/>
              </a:lnSpc>
            </a:pPr>
            <a:r>
              <a:rPr lang="en-US" altLang="en-US" sz="2400"/>
              <a:t>Younger groups value newness</a:t>
            </a:r>
          </a:p>
          <a:p>
            <a:pPr eaLnBrk="1" hangingPunct="1">
              <a:lnSpc>
                <a:spcPct val="90000"/>
              </a:lnSpc>
            </a:pPr>
            <a:r>
              <a:rPr lang="en-US" altLang="en-US" sz="2800"/>
              <a:t>Christian formation/education styles</a:t>
            </a:r>
          </a:p>
          <a:p>
            <a:pPr lvl="1" eaLnBrk="1" hangingPunct="1">
              <a:lnSpc>
                <a:spcPct val="90000"/>
              </a:lnSpc>
            </a:pPr>
            <a:r>
              <a:rPr lang="en-US" altLang="en-US" sz="2400"/>
              <a:t>Older groups prefer lecture style</a:t>
            </a:r>
          </a:p>
          <a:p>
            <a:pPr lvl="1" eaLnBrk="1" hangingPunct="1">
              <a:lnSpc>
                <a:spcPct val="90000"/>
              </a:lnSpc>
            </a:pPr>
            <a:r>
              <a:rPr lang="en-US" altLang="en-US" sz="2400"/>
              <a:t>Younger groups prefer interaction</a:t>
            </a:r>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l="11133" r="12524"/>
          <a:stretch>
            <a:fillRect/>
          </a:stretch>
        </p:blipFill>
        <p:spPr bwMode="auto">
          <a:xfrm>
            <a:off x="6477000" y="2362200"/>
            <a:ext cx="24384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r>
              <a:rPr lang="en-US" altLang="en-US"/>
              <a:t>Making disciples will look different today… </a:t>
            </a:r>
          </a:p>
        </p:txBody>
      </p:sp>
      <p:sp>
        <p:nvSpPr>
          <p:cNvPr id="34819" name="Text Box 5"/>
          <p:cNvSpPr txBox="1">
            <a:spLocks noChangeArrowheads="1"/>
          </p:cNvSpPr>
          <p:nvPr/>
        </p:nvSpPr>
        <p:spPr bwMode="auto">
          <a:xfrm>
            <a:off x="2057400" y="20574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rgbClr val="FF0000"/>
                </a:solidFill>
              </a:rPr>
              <a:t>Change will be necessary!</a:t>
            </a:r>
          </a:p>
        </p:txBody>
      </p:sp>
      <p:pic>
        <p:nvPicPr>
          <p:cNvPr id="34820" name="Picture 6" descr="MPj039971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29114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8"/>
          <p:cNvSpPr txBox="1">
            <a:spLocks noChangeArrowheads="1"/>
          </p:cNvSpPr>
          <p:nvPr/>
        </p:nvSpPr>
        <p:spPr bwMode="auto">
          <a:xfrm>
            <a:off x="381000" y="3581399"/>
            <a:ext cx="548640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i="1" dirty="0"/>
              <a:t>And yet many of today</a:t>
            </a:r>
            <a:r>
              <a:rPr lang="ja-JP" altLang="en-US" sz="3600" i="1" dirty="0"/>
              <a:t>’</a:t>
            </a:r>
            <a:r>
              <a:rPr lang="en-US" altLang="ja-JP" sz="3600" i="1" dirty="0"/>
              <a:t>s congregations are not willing to change. . .</a:t>
            </a:r>
          </a:p>
          <a:p>
            <a:pPr algn="ctr">
              <a:spcBef>
                <a:spcPct val="0"/>
              </a:spcBef>
              <a:buFontTx/>
              <a:buNone/>
            </a:pPr>
            <a:r>
              <a:rPr lang="en-US" altLang="en-US" sz="3600" i="1" dirty="0"/>
              <a:t>In fact, many resist 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4"/>
          <p:cNvSpPr txBox="1">
            <a:spLocks noChangeArrowheads="1"/>
          </p:cNvSpPr>
          <p:nvPr/>
        </p:nvSpPr>
        <p:spPr bwMode="auto">
          <a:xfrm>
            <a:off x="3657600" y="2114550"/>
            <a:ext cx="3886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You can </a:t>
            </a:r>
            <a:r>
              <a:rPr lang="en-US" altLang="en-US" sz="2400" b="1" dirty="0"/>
              <a:t>count on resistance</a:t>
            </a:r>
            <a:r>
              <a:rPr lang="en-US" altLang="en-US" sz="2400" dirty="0"/>
              <a:t> to change.</a:t>
            </a:r>
          </a:p>
          <a:p>
            <a:pPr algn="ctr">
              <a:spcBef>
                <a:spcPct val="0"/>
              </a:spcBef>
              <a:buFontTx/>
              <a:buNone/>
            </a:pPr>
            <a:endParaRPr lang="en-US" altLang="en-US" sz="2400" dirty="0"/>
          </a:p>
          <a:p>
            <a:pPr algn="ctr">
              <a:spcBef>
                <a:spcPct val="0"/>
              </a:spcBef>
              <a:buFontTx/>
              <a:buNone/>
            </a:pPr>
            <a:r>
              <a:rPr lang="en-US" altLang="en-US" sz="2400" dirty="0"/>
              <a:t>In most cases, resistance to change is really a fear of losing something.</a:t>
            </a:r>
          </a:p>
          <a:p>
            <a:pPr algn="ctr">
              <a:spcBef>
                <a:spcPct val="0"/>
              </a:spcBef>
              <a:buFontTx/>
              <a:buNone/>
            </a:pPr>
            <a:endParaRPr lang="en-US" altLang="en-US" sz="2400" dirty="0"/>
          </a:p>
          <a:p>
            <a:pPr algn="ctr">
              <a:spcBef>
                <a:spcPct val="0"/>
              </a:spcBef>
              <a:buFontTx/>
              <a:buNone/>
            </a:pPr>
            <a:r>
              <a:rPr lang="en-US" altLang="en-US" sz="2400" dirty="0"/>
              <a:t>Bigger the change… stronger the resistance.</a:t>
            </a:r>
          </a:p>
        </p:txBody>
      </p:sp>
      <p:sp>
        <p:nvSpPr>
          <p:cNvPr id="36868" name="Rectangle 5"/>
          <p:cNvSpPr>
            <a:spLocks noChangeArrowheads="1"/>
          </p:cNvSpPr>
          <p:nvPr/>
        </p:nvSpPr>
        <p:spPr bwMode="auto">
          <a:xfrm>
            <a:off x="533401" y="609600"/>
            <a:ext cx="83224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1" dirty="0"/>
              <a:t>Discipleship Shift: </a:t>
            </a:r>
          </a:p>
          <a:p>
            <a:pPr algn="ctr">
              <a:spcBef>
                <a:spcPct val="0"/>
              </a:spcBef>
              <a:buFontTx/>
              <a:buNone/>
            </a:pPr>
            <a:r>
              <a:rPr lang="en-US" altLang="en-US" b="1" dirty="0"/>
              <a:t>From Change to Transformation</a:t>
            </a:r>
          </a:p>
        </p:txBody>
      </p:sp>
      <p:pic>
        <p:nvPicPr>
          <p:cNvPr id="368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514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69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686800" cy="2062103"/>
          </a:xfrm>
          <a:prstGeom prst="rect">
            <a:avLst/>
          </a:prstGeom>
          <a:noFill/>
        </p:spPr>
        <p:txBody>
          <a:bodyPr wrap="square" rtlCol="0">
            <a:spAutoFit/>
          </a:bodyPr>
          <a:lstStyle/>
          <a:p>
            <a:pPr algn="ctr"/>
            <a:r>
              <a:rPr lang="en-US" sz="3200" b="1" dirty="0"/>
              <a:t>Reach the lost…</a:t>
            </a:r>
          </a:p>
          <a:p>
            <a:pPr algn="ctr"/>
            <a:r>
              <a:rPr lang="en-US" sz="3200" b="1" dirty="0"/>
              <a:t>Raise disciples…</a:t>
            </a:r>
          </a:p>
          <a:p>
            <a:pPr algn="ctr"/>
            <a:r>
              <a:rPr lang="en-US" sz="3200" b="1" dirty="0"/>
              <a:t>Relieve suffering…</a:t>
            </a:r>
          </a:p>
          <a:p>
            <a:pPr algn="ctr"/>
            <a:r>
              <a:rPr lang="en-US" sz="3200" b="1" dirty="0"/>
              <a:t>All in the name of Jesus Christ our Lord.</a:t>
            </a:r>
          </a:p>
        </p:txBody>
      </p:sp>
      <p:pic>
        <p:nvPicPr>
          <p:cNvPr id="1026" name="Picture 2" descr="http://events.michiganumc.org/wp-content/uploads/sites/10/2015/12/Membership-to-Discipleship.png"/>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a:stretch/>
        </p:blipFill>
        <p:spPr bwMode="auto">
          <a:xfrm>
            <a:off x="214108" y="3048000"/>
            <a:ext cx="8929892" cy="241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055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1295400" y="284230"/>
            <a:ext cx="8077200" cy="1143000"/>
          </a:xfrm>
        </p:spPr>
        <p:txBody>
          <a:bodyPr/>
          <a:lstStyle/>
          <a:p>
            <a:r>
              <a:rPr lang="en-US" altLang="en-US" dirty="0"/>
              <a:t>Making disciples involves transformation…</a:t>
            </a:r>
          </a:p>
        </p:txBody>
      </p:sp>
      <p:sp>
        <p:nvSpPr>
          <p:cNvPr id="34819" name="Text Box 5"/>
          <p:cNvSpPr txBox="1">
            <a:spLocks noChangeArrowheads="1"/>
          </p:cNvSpPr>
          <p:nvPr/>
        </p:nvSpPr>
        <p:spPr bwMode="auto">
          <a:xfrm>
            <a:off x="3657600" y="1668422"/>
            <a:ext cx="403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dirty="0">
                <a:solidFill>
                  <a:srgbClr val="FF0000"/>
                </a:solidFill>
              </a:rPr>
              <a:t>Change is what you do to a wet baby.</a:t>
            </a:r>
          </a:p>
          <a:p>
            <a:pPr>
              <a:spcBef>
                <a:spcPct val="0"/>
              </a:spcBef>
              <a:buFontTx/>
              <a:buNone/>
            </a:pPr>
            <a:r>
              <a:rPr lang="en-US" altLang="en-US" dirty="0">
                <a:solidFill>
                  <a:schemeClr val="accent2">
                    <a:lumMod val="60000"/>
                    <a:lumOff val="40000"/>
                  </a:schemeClr>
                </a:solidFill>
              </a:rPr>
              <a:t>Transformation is what happens to disciples.</a:t>
            </a:r>
          </a:p>
        </p:txBody>
      </p:sp>
      <p:sp>
        <p:nvSpPr>
          <p:cNvPr id="34821" name="Text Box 8"/>
          <p:cNvSpPr txBox="1">
            <a:spLocks noChangeArrowheads="1"/>
          </p:cNvSpPr>
          <p:nvPr/>
        </p:nvSpPr>
        <p:spPr bwMode="auto">
          <a:xfrm>
            <a:off x="381000" y="3581399"/>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3600" i="1" dirty="0"/>
          </a:p>
        </p:txBody>
      </p:sp>
      <p:pic>
        <p:nvPicPr>
          <p:cNvPr id="2" name="Picture 1"/>
          <p:cNvPicPr>
            <a:picLocks noChangeAspect="1"/>
          </p:cNvPicPr>
          <p:nvPr/>
        </p:nvPicPr>
        <p:blipFill>
          <a:blip r:embed="rId3"/>
          <a:stretch>
            <a:fillRect/>
          </a:stretch>
        </p:blipFill>
        <p:spPr>
          <a:xfrm>
            <a:off x="371475" y="855730"/>
            <a:ext cx="2590800" cy="3282235"/>
          </a:xfrm>
          <a:prstGeom prst="rect">
            <a:avLst/>
          </a:prstGeom>
        </p:spPr>
      </p:pic>
      <p:sp>
        <p:nvSpPr>
          <p:cNvPr id="3" name="Rectangle 2"/>
          <p:cNvSpPr/>
          <p:nvPr/>
        </p:nvSpPr>
        <p:spPr>
          <a:xfrm>
            <a:off x="609600" y="4476252"/>
            <a:ext cx="8305800" cy="1815882"/>
          </a:xfrm>
          <a:prstGeom prst="rect">
            <a:avLst/>
          </a:prstGeom>
        </p:spPr>
        <p:txBody>
          <a:bodyPr wrap="square">
            <a:spAutoFit/>
          </a:bodyPr>
          <a:lstStyle/>
          <a:p>
            <a:r>
              <a:rPr lang="en-US" sz="2800" dirty="0">
                <a:solidFill>
                  <a:srgbClr val="000000"/>
                </a:solidFill>
                <a:latin typeface="Helvetica Neue"/>
              </a:rPr>
              <a:t>Romans 12:</a:t>
            </a:r>
            <a:r>
              <a:rPr lang="en-US" sz="2800" b="1" baseline="30000" dirty="0">
                <a:solidFill>
                  <a:srgbClr val="000000"/>
                </a:solidFill>
              </a:rPr>
              <a:t>2 </a:t>
            </a:r>
            <a:r>
              <a:rPr lang="en-US" sz="2800" dirty="0">
                <a:solidFill>
                  <a:srgbClr val="000000"/>
                </a:solidFill>
                <a:latin typeface="Helvetica Neue"/>
              </a:rPr>
              <a:t>Do not be conformed to this world, but be transformed by the renewing of your minds, so that you may discern what is the will of God—what is good and acceptable and perfect.</a:t>
            </a:r>
          </a:p>
        </p:txBody>
      </p:sp>
    </p:spTree>
    <p:extLst>
      <p:ext uri="{BB962C8B-B14F-4D97-AF65-F5344CB8AC3E}">
        <p14:creationId xmlns:p14="http://schemas.microsoft.com/office/powerpoint/2010/main" val="327404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735398" y="1447800"/>
            <a:ext cx="7851389" cy="3475371"/>
          </a:xfrm>
          <a:prstGeom prst="rect">
            <a:avLst/>
          </a:prstGeom>
          <a:noFill/>
          <a:ln w="9525">
            <a:solidFill>
              <a:schemeClr val="tx2"/>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19459" name="Title 1"/>
          <p:cNvSpPr>
            <a:spLocks noGrp="1"/>
          </p:cNvSpPr>
          <p:nvPr>
            <p:ph type="title"/>
          </p:nvPr>
        </p:nvSpPr>
        <p:spPr>
          <a:xfrm>
            <a:off x="759211" y="533400"/>
            <a:ext cx="7924800" cy="1143000"/>
          </a:xfrm>
        </p:spPr>
        <p:txBody>
          <a:bodyPr/>
          <a:lstStyle/>
          <a:p>
            <a:r>
              <a:rPr lang="en-US" altLang="en-US" b="1" dirty="0"/>
              <a:t>Discipleship Shifts</a:t>
            </a:r>
            <a:br>
              <a:rPr lang="en-US" altLang="en-US" b="1" dirty="0"/>
            </a:br>
            <a:r>
              <a:rPr lang="en-US" altLang="en-US" dirty="0"/>
              <a:t>. .</a:t>
            </a:r>
          </a:p>
        </p:txBody>
      </p:sp>
      <p:sp>
        <p:nvSpPr>
          <p:cNvPr id="4" name="Title 1"/>
          <p:cNvSpPr txBox="1">
            <a:spLocks/>
          </p:cNvSpPr>
          <p:nvPr/>
        </p:nvSpPr>
        <p:spPr bwMode="auto">
          <a:xfrm>
            <a:off x="759211" y="5562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a:lstStyle>
          <a:p>
            <a:r>
              <a:rPr lang="en-US" altLang="en-US" sz="3600" kern="0" dirty="0"/>
              <a:t>Humpty Dumpty…</a:t>
            </a:r>
          </a:p>
          <a:p>
            <a:r>
              <a:rPr lang="en-US" altLang="en-US" sz="3600" kern="0" dirty="0"/>
              <a:t>What if Humpty Dumpty fell off the wall and then flew away?</a:t>
            </a:r>
            <a:r>
              <a:rPr lang="en-US" altLang="en-US" b="1" kern="0" dirty="0"/>
              <a:t/>
            </a:r>
            <a:br>
              <a:rPr lang="en-US" altLang="en-US" b="1" kern="0" dirty="0"/>
            </a:br>
            <a:r>
              <a:rPr lang="en-US" altLang="en-US" kern="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4"/>
          <p:cNvSpPr txBox="1">
            <a:spLocks noChangeArrowheads="1"/>
          </p:cNvSpPr>
          <p:nvPr/>
        </p:nvSpPr>
        <p:spPr bwMode="auto">
          <a:xfrm>
            <a:off x="3570853" y="1600200"/>
            <a:ext cx="5486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t>Surface-level tinkering may provide immediate relief. . .</a:t>
            </a:r>
          </a:p>
          <a:p>
            <a:pPr algn="ctr">
              <a:spcBef>
                <a:spcPct val="0"/>
              </a:spcBef>
              <a:buFontTx/>
              <a:buNone/>
            </a:pPr>
            <a:endParaRPr lang="en-US" altLang="en-US" dirty="0"/>
          </a:p>
          <a:p>
            <a:pPr algn="ctr">
              <a:spcBef>
                <a:spcPct val="0"/>
              </a:spcBef>
              <a:buFontTx/>
              <a:buNone/>
            </a:pPr>
            <a:r>
              <a:rPr lang="en-US" altLang="en-US" dirty="0"/>
              <a:t>But a transformation</a:t>
            </a:r>
          </a:p>
          <a:p>
            <a:pPr algn="ctr">
              <a:spcBef>
                <a:spcPct val="0"/>
              </a:spcBef>
              <a:buFontTx/>
              <a:buNone/>
            </a:pPr>
            <a:r>
              <a:rPr lang="en-US" altLang="en-US" dirty="0"/>
              <a:t>requires patience to notice the changing conditions and make bold decisions.</a:t>
            </a:r>
          </a:p>
        </p:txBody>
      </p:sp>
      <p:sp>
        <p:nvSpPr>
          <p:cNvPr id="38916" name="Rectangle 5"/>
          <p:cNvSpPr>
            <a:spLocks noChangeArrowheads="1"/>
          </p:cNvSpPr>
          <p:nvPr/>
        </p:nvSpPr>
        <p:spPr bwMode="auto">
          <a:xfrm>
            <a:off x="2667000" y="548162"/>
            <a:ext cx="4202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b="1" dirty="0"/>
              <a:t>Beyond Duct Tape</a:t>
            </a:r>
          </a:p>
        </p:txBody>
      </p:sp>
      <p:pic>
        <p:nvPicPr>
          <p:cNvPr id="38917" name="Picture 7" descr="MPj038670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2338388" cy="3276600"/>
          </a:xfrm>
          <a:prstGeom prst="rect">
            <a:avLst/>
          </a:prstGeom>
          <a:solidFill>
            <a:srgbClr val="FF0000"/>
          </a:solidFill>
          <a:ln w="9525">
            <a:solidFill>
              <a:schemeClr val="bg1"/>
            </a:solidFill>
            <a:miter lim="800000"/>
            <a:headEnd/>
            <a:tailEnd/>
          </a:ln>
        </p:spPr>
      </p:pic>
      <p:sp>
        <p:nvSpPr>
          <p:cNvPr id="38918" name="AutoShape 8"/>
          <p:cNvSpPr>
            <a:spLocks noChangeArrowheads="1"/>
          </p:cNvSpPr>
          <p:nvPr/>
        </p:nvSpPr>
        <p:spPr bwMode="auto">
          <a:xfrm rot="-5426114">
            <a:off x="228600" y="2133600"/>
            <a:ext cx="3505200" cy="3352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45" y="16715"/>
                </a:moveTo>
                <a:cubicBezTo>
                  <a:pt x="19237" y="15058"/>
                  <a:pt x="20000" y="12963"/>
                  <a:pt x="20000" y="10800"/>
                </a:cubicBezTo>
                <a:cubicBezTo>
                  <a:pt x="20000" y="5718"/>
                  <a:pt x="15881" y="1600"/>
                  <a:pt x="10800" y="1600"/>
                </a:cubicBezTo>
                <a:cubicBezTo>
                  <a:pt x="8636" y="1599"/>
                  <a:pt x="6541" y="2362"/>
                  <a:pt x="4884" y="3754"/>
                </a:cubicBezTo>
                <a:lnTo>
                  <a:pt x="17845" y="16715"/>
                </a:lnTo>
                <a:close/>
                <a:moveTo>
                  <a:pt x="3754" y="4884"/>
                </a:moveTo>
                <a:cubicBezTo>
                  <a:pt x="2362" y="6541"/>
                  <a:pt x="1600" y="8636"/>
                  <a:pt x="1600" y="10799"/>
                </a:cubicBezTo>
                <a:cubicBezTo>
                  <a:pt x="1600" y="15881"/>
                  <a:pt x="5718" y="20000"/>
                  <a:pt x="10800" y="20000"/>
                </a:cubicBezTo>
                <a:cubicBezTo>
                  <a:pt x="12963" y="20000"/>
                  <a:pt x="15058" y="19237"/>
                  <a:pt x="16715" y="17845"/>
                </a:cubicBezTo>
                <a:lnTo>
                  <a:pt x="3754" y="4884"/>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Solving Problems</a:t>
            </a:r>
          </a:p>
        </p:txBody>
      </p:sp>
      <p:sp>
        <p:nvSpPr>
          <p:cNvPr id="40963" name="AutoShape 4"/>
          <p:cNvSpPr>
            <a:spLocks noChangeArrowheads="1"/>
          </p:cNvSpPr>
          <p:nvPr/>
        </p:nvSpPr>
        <p:spPr bwMode="auto">
          <a:xfrm>
            <a:off x="1143000" y="3733800"/>
            <a:ext cx="2133600" cy="137160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t>Status Quo</a:t>
            </a:r>
          </a:p>
        </p:txBody>
      </p:sp>
      <p:sp>
        <p:nvSpPr>
          <p:cNvPr id="40964" name="AutoShape 5"/>
          <p:cNvSpPr>
            <a:spLocks noChangeArrowheads="1"/>
          </p:cNvSpPr>
          <p:nvPr/>
        </p:nvSpPr>
        <p:spPr bwMode="auto">
          <a:xfrm>
            <a:off x="3810000" y="1752600"/>
            <a:ext cx="2057400" cy="1295400"/>
          </a:xfrm>
          <a:prstGeom prst="roundRect">
            <a:avLst>
              <a:gd name="adj" fmla="val 16667"/>
            </a:avLst>
          </a:prstGeom>
          <a:solidFill>
            <a:srgbClr val="FFB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t>Problem</a:t>
            </a:r>
          </a:p>
        </p:txBody>
      </p:sp>
      <p:sp>
        <p:nvSpPr>
          <p:cNvPr id="40965" name="AutoShape 6"/>
          <p:cNvSpPr>
            <a:spLocks noChangeArrowheads="1"/>
          </p:cNvSpPr>
          <p:nvPr/>
        </p:nvSpPr>
        <p:spPr bwMode="auto">
          <a:xfrm>
            <a:off x="3810000" y="4876800"/>
            <a:ext cx="2057400" cy="129540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bg1"/>
                </a:solidFill>
              </a:rPr>
              <a:t>Solution</a:t>
            </a:r>
            <a:endParaRPr lang="en-US" altLang="en-US"/>
          </a:p>
        </p:txBody>
      </p:sp>
      <p:sp>
        <p:nvSpPr>
          <p:cNvPr id="40966" name="AutoShape 7"/>
          <p:cNvSpPr>
            <a:spLocks noChangeArrowheads="1"/>
          </p:cNvSpPr>
          <p:nvPr/>
        </p:nvSpPr>
        <p:spPr bwMode="auto">
          <a:xfrm rot="-7342703" flipH="1" flipV="1">
            <a:off x="2171700" y="4152900"/>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818"/>
                </a:moveTo>
                <a:cubicBezTo>
                  <a:pt x="14799" y="16291"/>
                  <a:pt x="16916" y="13757"/>
                  <a:pt x="16916" y="10800"/>
                </a:cubicBezTo>
                <a:cubicBezTo>
                  <a:pt x="16916" y="10734"/>
                  <a:pt x="16914" y="10669"/>
                  <a:pt x="16912" y="10604"/>
                </a:cubicBezTo>
                <a:lnTo>
                  <a:pt x="21594" y="10455"/>
                </a:lnTo>
                <a:cubicBezTo>
                  <a:pt x="21598" y="10570"/>
                  <a:pt x="21600" y="10684"/>
                  <a:pt x="21600" y="10800"/>
                </a:cubicBezTo>
                <a:cubicBezTo>
                  <a:pt x="21600" y="16023"/>
                  <a:pt x="17862" y="20497"/>
                  <a:pt x="12722" y="21427"/>
                </a:cubicBezTo>
                <a:lnTo>
                  <a:pt x="13203" y="24084"/>
                </a:lnTo>
                <a:lnTo>
                  <a:pt x="7344" y="20019"/>
                </a:lnTo>
                <a:lnTo>
                  <a:pt x="11408" y="14161"/>
                </a:lnTo>
                <a:lnTo>
                  <a:pt x="11888" y="1681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67" name="AutoShape 9"/>
          <p:cNvSpPr>
            <a:spLocks noChangeArrowheads="1"/>
          </p:cNvSpPr>
          <p:nvPr/>
        </p:nvSpPr>
        <p:spPr bwMode="auto">
          <a:xfrm>
            <a:off x="6477000" y="3505200"/>
            <a:ext cx="2057400" cy="1295400"/>
          </a:xfrm>
          <a:prstGeom prst="roundRect">
            <a:avLst>
              <a:gd name="adj" fmla="val 16667"/>
            </a:avLst>
          </a:prstGeom>
          <a:solidFill>
            <a:srgbClr val="FF4A0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bg1"/>
                </a:solidFill>
              </a:rPr>
              <a:t>Possible</a:t>
            </a:r>
          </a:p>
          <a:p>
            <a:pPr algn="ctr">
              <a:spcBef>
                <a:spcPct val="0"/>
              </a:spcBef>
              <a:buFontTx/>
              <a:buNone/>
            </a:pPr>
            <a:r>
              <a:rPr lang="en-US" altLang="en-US">
                <a:solidFill>
                  <a:schemeClr val="bg1"/>
                </a:solidFill>
              </a:rPr>
              <a:t>Options</a:t>
            </a:r>
          </a:p>
        </p:txBody>
      </p:sp>
      <p:sp>
        <p:nvSpPr>
          <p:cNvPr id="40968" name="AutoShape 10"/>
          <p:cNvSpPr>
            <a:spLocks noChangeArrowheads="1"/>
          </p:cNvSpPr>
          <p:nvPr/>
        </p:nvSpPr>
        <p:spPr bwMode="auto">
          <a:xfrm rot="-7342703" flipH="1" flipV="1">
            <a:off x="5448300" y="3924300"/>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01" y="12449"/>
                </a:moveTo>
                <a:cubicBezTo>
                  <a:pt x="17438" y="11910"/>
                  <a:pt x="17508" y="11356"/>
                  <a:pt x="17508" y="10800"/>
                </a:cubicBezTo>
                <a:cubicBezTo>
                  <a:pt x="17508" y="8889"/>
                  <a:pt x="16693" y="7068"/>
                  <a:pt x="15267" y="5796"/>
                </a:cubicBezTo>
                <a:lnTo>
                  <a:pt x="17992" y="2743"/>
                </a:lnTo>
                <a:cubicBezTo>
                  <a:pt x="20287" y="4792"/>
                  <a:pt x="21600" y="7723"/>
                  <a:pt x="21600" y="10800"/>
                </a:cubicBezTo>
                <a:cubicBezTo>
                  <a:pt x="21600" y="11695"/>
                  <a:pt x="21488" y="12588"/>
                  <a:pt x="21268" y="13456"/>
                </a:cubicBezTo>
                <a:lnTo>
                  <a:pt x="23885" y="14120"/>
                </a:lnTo>
                <a:lnTo>
                  <a:pt x="18117" y="17554"/>
                </a:lnTo>
                <a:lnTo>
                  <a:pt x="14684" y="11785"/>
                </a:lnTo>
                <a:lnTo>
                  <a:pt x="17301" y="12449"/>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69" name="AutoShape 7"/>
          <p:cNvSpPr>
            <a:spLocks noChangeArrowheads="1"/>
          </p:cNvSpPr>
          <p:nvPr/>
        </p:nvSpPr>
        <p:spPr bwMode="auto">
          <a:xfrm rot="274905" flipH="1" flipV="1">
            <a:off x="2130425" y="2203450"/>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818"/>
                </a:moveTo>
                <a:cubicBezTo>
                  <a:pt x="14799" y="16291"/>
                  <a:pt x="16916" y="13757"/>
                  <a:pt x="16916" y="10800"/>
                </a:cubicBezTo>
                <a:cubicBezTo>
                  <a:pt x="16916" y="10734"/>
                  <a:pt x="16914" y="10669"/>
                  <a:pt x="16912" y="10604"/>
                </a:cubicBezTo>
                <a:lnTo>
                  <a:pt x="21594" y="10455"/>
                </a:lnTo>
                <a:cubicBezTo>
                  <a:pt x="21598" y="10570"/>
                  <a:pt x="21600" y="10684"/>
                  <a:pt x="21600" y="10800"/>
                </a:cubicBezTo>
                <a:cubicBezTo>
                  <a:pt x="21600" y="16023"/>
                  <a:pt x="17862" y="20497"/>
                  <a:pt x="12722" y="21427"/>
                </a:cubicBezTo>
                <a:lnTo>
                  <a:pt x="13203" y="24084"/>
                </a:lnTo>
                <a:lnTo>
                  <a:pt x="7344" y="20019"/>
                </a:lnTo>
                <a:lnTo>
                  <a:pt x="11408" y="14161"/>
                </a:lnTo>
                <a:lnTo>
                  <a:pt x="11888" y="1681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70" name="AutoShape 7"/>
          <p:cNvSpPr>
            <a:spLocks noChangeArrowheads="1"/>
          </p:cNvSpPr>
          <p:nvPr/>
        </p:nvSpPr>
        <p:spPr bwMode="auto">
          <a:xfrm rot="5673605" flipH="1" flipV="1">
            <a:off x="5594350" y="2092325"/>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818"/>
                </a:moveTo>
                <a:cubicBezTo>
                  <a:pt x="14799" y="16291"/>
                  <a:pt x="16916" y="13757"/>
                  <a:pt x="16916" y="10800"/>
                </a:cubicBezTo>
                <a:cubicBezTo>
                  <a:pt x="16916" y="10734"/>
                  <a:pt x="16914" y="10669"/>
                  <a:pt x="16912" y="10604"/>
                </a:cubicBezTo>
                <a:lnTo>
                  <a:pt x="21594" y="10455"/>
                </a:lnTo>
                <a:cubicBezTo>
                  <a:pt x="21598" y="10570"/>
                  <a:pt x="21600" y="10684"/>
                  <a:pt x="21600" y="10800"/>
                </a:cubicBezTo>
                <a:cubicBezTo>
                  <a:pt x="21600" y="16023"/>
                  <a:pt x="17862" y="20497"/>
                  <a:pt x="12722" y="21427"/>
                </a:cubicBezTo>
                <a:lnTo>
                  <a:pt x="13203" y="24084"/>
                </a:lnTo>
                <a:lnTo>
                  <a:pt x="7344" y="20019"/>
                </a:lnTo>
                <a:lnTo>
                  <a:pt x="11408" y="14161"/>
                </a:lnTo>
                <a:lnTo>
                  <a:pt x="11888" y="16818"/>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09600"/>
            <a:ext cx="8610600" cy="1143000"/>
          </a:xfrm>
        </p:spPr>
        <p:txBody>
          <a:bodyPr/>
          <a:lstStyle/>
          <a:p>
            <a:pPr eaLnBrk="1" hangingPunct="1"/>
            <a:r>
              <a:rPr lang="en-US" altLang="en-US"/>
              <a:t>An Example of Solving Problems</a:t>
            </a:r>
          </a:p>
        </p:txBody>
      </p:sp>
      <p:sp>
        <p:nvSpPr>
          <p:cNvPr id="43011" name="AutoShape 4"/>
          <p:cNvSpPr>
            <a:spLocks noChangeArrowheads="1"/>
          </p:cNvSpPr>
          <p:nvPr/>
        </p:nvSpPr>
        <p:spPr bwMode="auto">
          <a:xfrm>
            <a:off x="1143000" y="3733800"/>
            <a:ext cx="2133600" cy="137160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t>Warm</a:t>
            </a:r>
          </a:p>
          <a:p>
            <a:pPr algn="ctr">
              <a:spcBef>
                <a:spcPct val="0"/>
              </a:spcBef>
              <a:buFontTx/>
              <a:buNone/>
            </a:pPr>
            <a:r>
              <a:rPr lang="en-US" altLang="en-US"/>
              <a:t>Sanctuary</a:t>
            </a:r>
          </a:p>
        </p:txBody>
      </p:sp>
      <p:sp>
        <p:nvSpPr>
          <p:cNvPr id="43012" name="AutoShape 5"/>
          <p:cNvSpPr>
            <a:spLocks noChangeArrowheads="1"/>
          </p:cNvSpPr>
          <p:nvPr/>
        </p:nvSpPr>
        <p:spPr bwMode="auto">
          <a:xfrm>
            <a:off x="3810000" y="1752600"/>
            <a:ext cx="2057400" cy="1295400"/>
          </a:xfrm>
          <a:prstGeom prst="roundRect">
            <a:avLst>
              <a:gd name="adj" fmla="val 16667"/>
            </a:avLst>
          </a:prstGeom>
          <a:solidFill>
            <a:srgbClr val="FFB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t>Broken</a:t>
            </a:r>
          </a:p>
          <a:p>
            <a:pPr algn="ctr">
              <a:spcBef>
                <a:spcPct val="0"/>
              </a:spcBef>
              <a:buFontTx/>
              <a:buNone/>
            </a:pPr>
            <a:r>
              <a:rPr lang="en-US" altLang="en-US"/>
              <a:t>Furnace</a:t>
            </a:r>
          </a:p>
        </p:txBody>
      </p:sp>
      <p:sp>
        <p:nvSpPr>
          <p:cNvPr id="43013" name="AutoShape 6"/>
          <p:cNvSpPr>
            <a:spLocks noChangeArrowheads="1"/>
          </p:cNvSpPr>
          <p:nvPr/>
        </p:nvSpPr>
        <p:spPr bwMode="auto">
          <a:xfrm>
            <a:off x="3810000" y="4876800"/>
            <a:ext cx="2057400" cy="129540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bg1"/>
                </a:solidFill>
              </a:rPr>
              <a:t>New</a:t>
            </a:r>
          </a:p>
          <a:p>
            <a:pPr algn="ctr">
              <a:spcBef>
                <a:spcPct val="0"/>
              </a:spcBef>
              <a:buFontTx/>
              <a:buNone/>
            </a:pPr>
            <a:r>
              <a:rPr lang="en-US" altLang="en-US">
                <a:solidFill>
                  <a:schemeClr val="bg1"/>
                </a:solidFill>
              </a:rPr>
              <a:t>Furnace</a:t>
            </a:r>
            <a:endParaRPr lang="en-US" altLang="en-US"/>
          </a:p>
        </p:txBody>
      </p:sp>
      <p:sp>
        <p:nvSpPr>
          <p:cNvPr id="43014" name="AutoShape 7"/>
          <p:cNvSpPr>
            <a:spLocks noChangeArrowheads="1"/>
          </p:cNvSpPr>
          <p:nvPr/>
        </p:nvSpPr>
        <p:spPr bwMode="auto">
          <a:xfrm rot="-7342703" flipH="1" flipV="1">
            <a:off x="2171700" y="4152900"/>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818"/>
                </a:moveTo>
                <a:cubicBezTo>
                  <a:pt x="14799" y="16291"/>
                  <a:pt x="16916" y="13757"/>
                  <a:pt x="16916" y="10800"/>
                </a:cubicBezTo>
                <a:cubicBezTo>
                  <a:pt x="16916" y="10734"/>
                  <a:pt x="16914" y="10669"/>
                  <a:pt x="16912" y="10604"/>
                </a:cubicBezTo>
                <a:lnTo>
                  <a:pt x="21594" y="10455"/>
                </a:lnTo>
                <a:cubicBezTo>
                  <a:pt x="21598" y="10570"/>
                  <a:pt x="21600" y="10684"/>
                  <a:pt x="21600" y="10800"/>
                </a:cubicBezTo>
                <a:cubicBezTo>
                  <a:pt x="21600" y="16023"/>
                  <a:pt x="17862" y="20497"/>
                  <a:pt x="12722" y="21427"/>
                </a:cubicBezTo>
                <a:lnTo>
                  <a:pt x="13203" y="24084"/>
                </a:lnTo>
                <a:lnTo>
                  <a:pt x="7344" y="20019"/>
                </a:lnTo>
                <a:lnTo>
                  <a:pt x="11408" y="14161"/>
                </a:lnTo>
                <a:lnTo>
                  <a:pt x="11888" y="1681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3015" name="AutoShape 9"/>
          <p:cNvSpPr>
            <a:spLocks noChangeArrowheads="1"/>
          </p:cNvSpPr>
          <p:nvPr/>
        </p:nvSpPr>
        <p:spPr bwMode="auto">
          <a:xfrm>
            <a:off x="6477000" y="3505200"/>
            <a:ext cx="2057400" cy="1295400"/>
          </a:xfrm>
          <a:prstGeom prst="roundRect">
            <a:avLst>
              <a:gd name="adj" fmla="val 16667"/>
            </a:avLst>
          </a:prstGeom>
          <a:solidFill>
            <a:srgbClr val="FF4A0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bg1"/>
                </a:solidFill>
              </a:rPr>
              <a:t>Repair or</a:t>
            </a:r>
          </a:p>
          <a:p>
            <a:pPr algn="ctr">
              <a:spcBef>
                <a:spcPct val="0"/>
              </a:spcBef>
              <a:buFontTx/>
              <a:buNone/>
            </a:pPr>
            <a:r>
              <a:rPr lang="en-US" altLang="en-US">
                <a:solidFill>
                  <a:schemeClr val="bg1"/>
                </a:solidFill>
              </a:rPr>
              <a:t>Replace?</a:t>
            </a:r>
            <a:endParaRPr lang="en-US" altLang="en-US"/>
          </a:p>
        </p:txBody>
      </p:sp>
      <p:sp>
        <p:nvSpPr>
          <p:cNvPr id="43016" name="AutoShape 10"/>
          <p:cNvSpPr>
            <a:spLocks noChangeArrowheads="1"/>
          </p:cNvSpPr>
          <p:nvPr/>
        </p:nvSpPr>
        <p:spPr bwMode="auto">
          <a:xfrm rot="-7342703" flipH="1" flipV="1">
            <a:off x="5448300" y="3924300"/>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01" y="12449"/>
                </a:moveTo>
                <a:cubicBezTo>
                  <a:pt x="17438" y="11910"/>
                  <a:pt x="17508" y="11356"/>
                  <a:pt x="17508" y="10800"/>
                </a:cubicBezTo>
                <a:cubicBezTo>
                  <a:pt x="17508" y="8889"/>
                  <a:pt x="16693" y="7068"/>
                  <a:pt x="15267" y="5796"/>
                </a:cubicBezTo>
                <a:lnTo>
                  <a:pt x="17992" y="2743"/>
                </a:lnTo>
                <a:cubicBezTo>
                  <a:pt x="20287" y="4792"/>
                  <a:pt x="21600" y="7723"/>
                  <a:pt x="21600" y="10800"/>
                </a:cubicBezTo>
                <a:cubicBezTo>
                  <a:pt x="21600" y="11695"/>
                  <a:pt x="21488" y="12588"/>
                  <a:pt x="21268" y="13456"/>
                </a:cubicBezTo>
                <a:lnTo>
                  <a:pt x="23885" y="14120"/>
                </a:lnTo>
                <a:lnTo>
                  <a:pt x="18117" y="17554"/>
                </a:lnTo>
                <a:lnTo>
                  <a:pt x="14684" y="11785"/>
                </a:lnTo>
                <a:lnTo>
                  <a:pt x="17301" y="12449"/>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3017" name="AutoShape 7"/>
          <p:cNvSpPr>
            <a:spLocks noChangeArrowheads="1"/>
          </p:cNvSpPr>
          <p:nvPr/>
        </p:nvSpPr>
        <p:spPr bwMode="auto">
          <a:xfrm rot="5673605" flipH="1" flipV="1">
            <a:off x="5594350" y="2092325"/>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818"/>
                </a:moveTo>
                <a:cubicBezTo>
                  <a:pt x="14799" y="16291"/>
                  <a:pt x="16916" y="13757"/>
                  <a:pt x="16916" y="10800"/>
                </a:cubicBezTo>
                <a:cubicBezTo>
                  <a:pt x="16916" y="10734"/>
                  <a:pt x="16914" y="10669"/>
                  <a:pt x="16912" y="10604"/>
                </a:cubicBezTo>
                <a:lnTo>
                  <a:pt x="21594" y="10455"/>
                </a:lnTo>
                <a:cubicBezTo>
                  <a:pt x="21598" y="10570"/>
                  <a:pt x="21600" y="10684"/>
                  <a:pt x="21600" y="10800"/>
                </a:cubicBezTo>
                <a:cubicBezTo>
                  <a:pt x="21600" y="16023"/>
                  <a:pt x="17862" y="20497"/>
                  <a:pt x="12722" y="21427"/>
                </a:cubicBezTo>
                <a:lnTo>
                  <a:pt x="13203" y="24084"/>
                </a:lnTo>
                <a:lnTo>
                  <a:pt x="7344" y="20019"/>
                </a:lnTo>
                <a:lnTo>
                  <a:pt x="11408" y="14161"/>
                </a:lnTo>
                <a:lnTo>
                  <a:pt x="11888" y="1681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3018" name="AutoShape 7"/>
          <p:cNvSpPr>
            <a:spLocks noChangeArrowheads="1"/>
          </p:cNvSpPr>
          <p:nvPr/>
        </p:nvSpPr>
        <p:spPr bwMode="auto">
          <a:xfrm rot="274905" flipH="1" flipV="1">
            <a:off x="2130425" y="2203450"/>
            <a:ext cx="1828800" cy="1905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818"/>
                </a:moveTo>
                <a:cubicBezTo>
                  <a:pt x="14799" y="16291"/>
                  <a:pt x="16916" y="13757"/>
                  <a:pt x="16916" y="10800"/>
                </a:cubicBezTo>
                <a:cubicBezTo>
                  <a:pt x="16916" y="10734"/>
                  <a:pt x="16914" y="10669"/>
                  <a:pt x="16912" y="10604"/>
                </a:cubicBezTo>
                <a:lnTo>
                  <a:pt x="21594" y="10455"/>
                </a:lnTo>
                <a:cubicBezTo>
                  <a:pt x="21598" y="10570"/>
                  <a:pt x="21600" y="10684"/>
                  <a:pt x="21600" y="10800"/>
                </a:cubicBezTo>
                <a:cubicBezTo>
                  <a:pt x="21600" y="16023"/>
                  <a:pt x="17862" y="20497"/>
                  <a:pt x="12722" y="21427"/>
                </a:cubicBezTo>
                <a:lnTo>
                  <a:pt x="13203" y="24084"/>
                </a:lnTo>
                <a:lnTo>
                  <a:pt x="7344" y="20019"/>
                </a:lnTo>
                <a:lnTo>
                  <a:pt x="11408" y="14161"/>
                </a:lnTo>
                <a:lnTo>
                  <a:pt x="11888" y="16818"/>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Adapting to Conditions</a:t>
            </a:r>
          </a:p>
        </p:txBody>
      </p:sp>
      <p:sp>
        <p:nvSpPr>
          <p:cNvPr id="45059" name="AutoShape 3"/>
          <p:cNvSpPr>
            <a:spLocks noChangeArrowheads="1"/>
          </p:cNvSpPr>
          <p:nvPr/>
        </p:nvSpPr>
        <p:spPr bwMode="auto">
          <a:xfrm>
            <a:off x="4495800" y="3200400"/>
            <a:ext cx="1828800" cy="1371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12" y="8025"/>
                </a:moveTo>
                <a:cubicBezTo>
                  <a:pt x="13901" y="6707"/>
                  <a:pt x="12401" y="5921"/>
                  <a:pt x="10800" y="5921"/>
                </a:cubicBezTo>
                <a:cubicBezTo>
                  <a:pt x="8278" y="5920"/>
                  <a:pt x="6173" y="7841"/>
                  <a:pt x="5941" y="10352"/>
                </a:cubicBezTo>
                <a:lnTo>
                  <a:pt x="45" y="9808"/>
                </a:lnTo>
                <a:cubicBezTo>
                  <a:pt x="557" y="4251"/>
                  <a:pt x="5219" y="-1"/>
                  <a:pt x="10800" y="0"/>
                </a:cubicBezTo>
                <a:cubicBezTo>
                  <a:pt x="14346" y="0"/>
                  <a:pt x="17666" y="1740"/>
                  <a:pt x="19683" y="4657"/>
                </a:cubicBezTo>
                <a:lnTo>
                  <a:pt x="21903" y="3121"/>
                </a:lnTo>
                <a:lnTo>
                  <a:pt x="20468" y="10996"/>
                </a:lnTo>
                <a:lnTo>
                  <a:pt x="12592" y="9560"/>
                </a:lnTo>
                <a:lnTo>
                  <a:pt x="14812" y="8025"/>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5060" name="AutoShape 4"/>
          <p:cNvSpPr>
            <a:spLocks noChangeArrowheads="1"/>
          </p:cNvSpPr>
          <p:nvPr/>
        </p:nvSpPr>
        <p:spPr bwMode="auto">
          <a:xfrm>
            <a:off x="4191000" y="3810000"/>
            <a:ext cx="1219200" cy="9144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Today</a:t>
            </a:r>
            <a:endParaRPr lang="en-US" altLang="en-US"/>
          </a:p>
        </p:txBody>
      </p:sp>
      <p:sp>
        <p:nvSpPr>
          <p:cNvPr id="45061" name="AutoShape 6"/>
          <p:cNvSpPr>
            <a:spLocks noChangeArrowheads="1"/>
          </p:cNvSpPr>
          <p:nvPr/>
        </p:nvSpPr>
        <p:spPr bwMode="auto">
          <a:xfrm>
            <a:off x="3124200" y="2590800"/>
            <a:ext cx="4343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20" y="9984"/>
                </a:moveTo>
                <a:cubicBezTo>
                  <a:pt x="18700" y="5703"/>
                  <a:pt x="15101" y="2440"/>
                  <a:pt x="10800" y="2440"/>
                </a:cubicBezTo>
                <a:cubicBezTo>
                  <a:pt x="6182" y="2440"/>
                  <a:pt x="2440" y="6182"/>
                  <a:pt x="2440" y="10800"/>
                </a:cubicBezTo>
                <a:cubicBezTo>
                  <a:pt x="2439" y="11683"/>
                  <a:pt x="2580" y="12562"/>
                  <a:pt x="2855" y="13402"/>
                </a:cubicBezTo>
                <a:lnTo>
                  <a:pt x="536" y="14161"/>
                </a:lnTo>
                <a:cubicBezTo>
                  <a:pt x="181" y="13076"/>
                  <a:pt x="0" y="11941"/>
                  <a:pt x="0" y="10800"/>
                </a:cubicBezTo>
                <a:cubicBezTo>
                  <a:pt x="0" y="4835"/>
                  <a:pt x="4835" y="0"/>
                  <a:pt x="10800" y="0"/>
                </a:cubicBezTo>
                <a:cubicBezTo>
                  <a:pt x="16356" y="-1"/>
                  <a:pt x="21006" y="4216"/>
                  <a:pt x="21548" y="9745"/>
                </a:cubicBezTo>
                <a:lnTo>
                  <a:pt x="24235" y="9482"/>
                </a:lnTo>
                <a:lnTo>
                  <a:pt x="20716" y="13767"/>
                </a:lnTo>
                <a:lnTo>
                  <a:pt x="16432" y="10247"/>
                </a:lnTo>
                <a:lnTo>
                  <a:pt x="19120" y="9984"/>
                </a:lnTo>
                <a:close/>
              </a:path>
            </a:pathLst>
          </a:custGeom>
          <a:solidFill>
            <a:srgbClr val="FF9900"/>
          </a:solidFill>
          <a:ln w="9525">
            <a:solidFill>
              <a:schemeClr val="tx1"/>
            </a:solidFill>
            <a:miter lim="800000"/>
            <a:headEnd/>
            <a:tailEnd/>
          </a:ln>
        </p:spPr>
        <p:txBody>
          <a:bodyPr wrap="none" anchor="ctr"/>
          <a:lstStyle/>
          <a:p>
            <a:endParaRPr lang="en-US"/>
          </a:p>
        </p:txBody>
      </p:sp>
      <p:sp>
        <p:nvSpPr>
          <p:cNvPr id="45062" name="AutoShape 8"/>
          <p:cNvSpPr>
            <a:spLocks noChangeArrowheads="1"/>
          </p:cNvSpPr>
          <p:nvPr/>
        </p:nvSpPr>
        <p:spPr bwMode="auto">
          <a:xfrm>
            <a:off x="1143000" y="1905000"/>
            <a:ext cx="2133600" cy="1371600"/>
          </a:xfrm>
          <a:prstGeom prst="roundRect">
            <a:avLst>
              <a:gd name="adj" fmla="val 16667"/>
            </a:avLst>
          </a:prstGeom>
          <a:solidFill>
            <a:srgbClr val="9933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a:solidFill>
                  <a:schemeClr val="bg1"/>
                </a:solidFill>
              </a:rPr>
              <a:t>A</a:t>
            </a:r>
          </a:p>
          <a:p>
            <a:pPr algn="ctr">
              <a:spcBef>
                <a:spcPct val="0"/>
              </a:spcBef>
              <a:buFontTx/>
              <a:buNone/>
            </a:pPr>
            <a:r>
              <a:rPr lang="en-US" altLang="en-US" sz="2800">
                <a:solidFill>
                  <a:schemeClr val="bg1"/>
                </a:solidFill>
              </a:rPr>
              <a:t>Whole New</a:t>
            </a:r>
          </a:p>
          <a:p>
            <a:pPr algn="ctr">
              <a:spcBef>
                <a:spcPct val="0"/>
              </a:spcBef>
              <a:buFontTx/>
              <a:buNone/>
            </a:pPr>
            <a:r>
              <a:rPr lang="en-US" altLang="en-US" sz="2800">
                <a:solidFill>
                  <a:schemeClr val="bg1"/>
                </a:solidFill>
              </a:rPr>
              <a:t>Place</a:t>
            </a:r>
            <a:endParaRPr lang="en-US" altLang="en-US" sz="2400">
              <a:solidFill>
                <a:schemeClr val="bg1"/>
              </a:solidFill>
            </a:endParaRPr>
          </a:p>
        </p:txBody>
      </p:sp>
      <p:sp>
        <p:nvSpPr>
          <p:cNvPr id="45063" name="WordArt 10"/>
          <p:cNvSpPr>
            <a:spLocks noChangeArrowheads="1" noChangeShapeType="1" noTextEdit="1"/>
          </p:cNvSpPr>
          <p:nvPr/>
        </p:nvSpPr>
        <p:spPr bwMode="auto">
          <a:xfrm>
            <a:off x="3200400" y="2438400"/>
            <a:ext cx="4267200" cy="1600200"/>
          </a:xfrm>
          <a:prstGeom prst="rect">
            <a:avLst/>
          </a:prstGeom>
        </p:spPr>
        <p:txBody>
          <a:bodyPr spcFirstLastPara="1" wrap="none" fromWordArt="1">
            <a:prstTxWarp prst="textArchUp">
              <a:avLst>
                <a:gd name="adj" fmla="val 11463524"/>
              </a:avLst>
            </a:prstTxWarp>
          </a:bodyPr>
          <a:lstStyle/>
          <a:p>
            <a:pPr algn="ctr"/>
            <a:r>
              <a:rPr lang="en-US" sz="2000" kern="10">
                <a:ln w="9525">
                  <a:solidFill>
                    <a:srgbClr val="000000"/>
                  </a:solidFill>
                  <a:round/>
                  <a:headEnd/>
                  <a:tailEnd/>
                </a:ln>
                <a:solidFill>
                  <a:srgbClr val="000000"/>
                </a:solidFill>
                <a:cs typeface="Arial" panose="020B0604020202020204" pitchFamily="34" charset="0"/>
              </a:rPr>
              <a:t>Informal, frequent conversations</a:t>
            </a:r>
          </a:p>
        </p:txBody>
      </p:sp>
      <p:sp>
        <p:nvSpPr>
          <p:cNvPr id="45064" name="WordArt 11"/>
          <p:cNvSpPr>
            <a:spLocks noChangeArrowheads="1" noChangeShapeType="1" noTextEdit="1"/>
          </p:cNvSpPr>
          <p:nvPr/>
        </p:nvSpPr>
        <p:spPr bwMode="auto">
          <a:xfrm>
            <a:off x="3886200" y="3048000"/>
            <a:ext cx="2819400" cy="2057400"/>
          </a:xfrm>
          <a:prstGeom prst="rect">
            <a:avLst/>
          </a:prstGeom>
        </p:spPr>
        <p:txBody>
          <a:bodyPr spcFirstLastPara="1" wrap="none" fromWordArt="1">
            <a:prstTxWarp prst="textArchUp">
              <a:avLst>
                <a:gd name="adj" fmla="val 12922684"/>
              </a:avLst>
            </a:prstTxWarp>
          </a:bodyPr>
          <a:lstStyle/>
          <a:p>
            <a:pPr algn="ctr"/>
            <a:r>
              <a:rPr lang="en-US" sz="2000" kern="10">
                <a:ln w="9525">
                  <a:solidFill>
                    <a:srgbClr val="000000"/>
                  </a:solidFill>
                  <a:round/>
                  <a:headEnd/>
                  <a:tailEnd/>
                </a:ln>
                <a:solidFill>
                  <a:srgbClr val="000000"/>
                </a:solidFill>
                <a:cs typeface="Arial" panose="020B0604020202020204" pitchFamily="34" charset="0"/>
              </a:rPr>
              <a:t>Learning new skills</a:t>
            </a:r>
          </a:p>
        </p:txBody>
      </p:sp>
      <p:sp>
        <p:nvSpPr>
          <p:cNvPr id="45065" name="WordArt 12"/>
          <p:cNvSpPr>
            <a:spLocks noChangeArrowheads="1" noChangeShapeType="1" noTextEdit="1"/>
          </p:cNvSpPr>
          <p:nvPr/>
        </p:nvSpPr>
        <p:spPr bwMode="auto">
          <a:xfrm rot="-5512064" flipH="1" flipV="1">
            <a:off x="5173662" y="2781301"/>
            <a:ext cx="3521075" cy="3086100"/>
          </a:xfrm>
          <a:prstGeom prst="rect">
            <a:avLst/>
          </a:prstGeom>
        </p:spPr>
        <p:txBody>
          <a:bodyPr spcFirstLastPara="1" wrap="none" fromWordArt="1">
            <a:prstTxWarp prst="textArchUp">
              <a:avLst>
                <a:gd name="adj" fmla="val 12760316"/>
              </a:avLst>
            </a:prstTxWarp>
          </a:bodyPr>
          <a:lstStyle/>
          <a:p>
            <a:pPr algn="ctr"/>
            <a:r>
              <a:rPr lang="en-US" sz="2000" kern="10">
                <a:ln w="9525">
                  <a:solidFill>
                    <a:srgbClr val="000000"/>
                  </a:solidFill>
                  <a:round/>
                  <a:headEnd/>
                  <a:tailEnd/>
                </a:ln>
                <a:solidFill>
                  <a:srgbClr val="000000"/>
                </a:solidFill>
                <a:cs typeface="Arial" panose="020B0604020202020204" pitchFamily="34" charset="0"/>
              </a:rPr>
              <a:t>Questioning assumptions</a:t>
            </a:r>
          </a:p>
        </p:txBody>
      </p:sp>
      <p:sp>
        <p:nvSpPr>
          <p:cNvPr id="45066" name="Text Box 13"/>
          <p:cNvSpPr txBox="1">
            <a:spLocks noChangeArrowheads="1"/>
          </p:cNvSpPr>
          <p:nvPr/>
        </p:nvSpPr>
        <p:spPr bwMode="auto">
          <a:xfrm>
            <a:off x="3598863" y="5943600"/>
            <a:ext cx="3487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Seeing interconnectedness</a:t>
            </a:r>
          </a:p>
        </p:txBody>
      </p:sp>
      <p:sp>
        <p:nvSpPr>
          <p:cNvPr id="45067" name="AutoShape 6"/>
          <p:cNvSpPr>
            <a:spLocks noChangeArrowheads="1"/>
          </p:cNvSpPr>
          <p:nvPr/>
        </p:nvSpPr>
        <p:spPr bwMode="auto">
          <a:xfrm rot="-195982" flipH="1" flipV="1">
            <a:off x="3422650" y="3511550"/>
            <a:ext cx="3200400" cy="175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20" y="9984"/>
                </a:moveTo>
                <a:cubicBezTo>
                  <a:pt x="18700" y="5703"/>
                  <a:pt x="15101" y="2440"/>
                  <a:pt x="10800" y="2440"/>
                </a:cubicBezTo>
                <a:cubicBezTo>
                  <a:pt x="6182" y="2440"/>
                  <a:pt x="2440" y="6182"/>
                  <a:pt x="2440" y="10800"/>
                </a:cubicBezTo>
                <a:cubicBezTo>
                  <a:pt x="2439" y="11683"/>
                  <a:pt x="2580" y="12562"/>
                  <a:pt x="2855" y="13402"/>
                </a:cubicBezTo>
                <a:lnTo>
                  <a:pt x="536" y="14161"/>
                </a:lnTo>
                <a:cubicBezTo>
                  <a:pt x="181" y="13076"/>
                  <a:pt x="0" y="11941"/>
                  <a:pt x="0" y="10800"/>
                </a:cubicBezTo>
                <a:cubicBezTo>
                  <a:pt x="0" y="4835"/>
                  <a:pt x="4835" y="0"/>
                  <a:pt x="10800" y="0"/>
                </a:cubicBezTo>
                <a:cubicBezTo>
                  <a:pt x="16356" y="-1"/>
                  <a:pt x="21006" y="4216"/>
                  <a:pt x="21548" y="9745"/>
                </a:cubicBezTo>
                <a:lnTo>
                  <a:pt x="24235" y="9482"/>
                </a:lnTo>
                <a:lnTo>
                  <a:pt x="20716" y="13767"/>
                </a:lnTo>
                <a:lnTo>
                  <a:pt x="16432" y="10247"/>
                </a:lnTo>
                <a:lnTo>
                  <a:pt x="19120" y="9984"/>
                </a:lnTo>
                <a:close/>
              </a:path>
            </a:pathLst>
          </a:custGeom>
          <a:solidFill>
            <a:srgbClr val="FFC000"/>
          </a:solidFill>
          <a:ln w="9525">
            <a:solidFill>
              <a:schemeClr val="tx1"/>
            </a:solidFill>
            <a:miter lim="800000"/>
            <a:headEnd/>
            <a:tailEnd/>
          </a:ln>
        </p:spPr>
        <p:txBody>
          <a:bodyPr wrap="none" anchor="ctr"/>
          <a:lstStyle/>
          <a:p>
            <a:endParaRPr lang="en-US"/>
          </a:p>
        </p:txBody>
      </p:sp>
      <p:sp>
        <p:nvSpPr>
          <p:cNvPr id="45068" name="AutoShape 6"/>
          <p:cNvSpPr>
            <a:spLocks noChangeArrowheads="1"/>
          </p:cNvSpPr>
          <p:nvPr/>
        </p:nvSpPr>
        <p:spPr bwMode="auto">
          <a:xfrm rot="519963" flipH="1" flipV="1">
            <a:off x="1752600" y="2633663"/>
            <a:ext cx="5867400" cy="3276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20" y="9984"/>
                </a:moveTo>
                <a:cubicBezTo>
                  <a:pt x="18700" y="5703"/>
                  <a:pt x="15101" y="2440"/>
                  <a:pt x="10800" y="2440"/>
                </a:cubicBezTo>
                <a:cubicBezTo>
                  <a:pt x="6182" y="2440"/>
                  <a:pt x="2440" y="6182"/>
                  <a:pt x="2440" y="10800"/>
                </a:cubicBezTo>
                <a:cubicBezTo>
                  <a:pt x="2439" y="11683"/>
                  <a:pt x="2580" y="12562"/>
                  <a:pt x="2855" y="13402"/>
                </a:cubicBezTo>
                <a:lnTo>
                  <a:pt x="536" y="14161"/>
                </a:lnTo>
                <a:cubicBezTo>
                  <a:pt x="181" y="13076"/>
                  <a:pt x="0" y="11941"/>
                  <a:pt x="0" y="10800"/>
                </a:cubicBezTo>
                <a:cubicBezTo>
                  <a:pt x="0" y="4835"/>
                  <a:pt x="4835" y="0"/>
                  <a:pt x="10800" y="0"/>
                </a:cubicBezTo>
                <a:cubicBezTo>
                  <a:pt x="16356" y="-1"/>
                  <a:pt x="21006" y="4216"/>
                  <a:pt x="21548" y="9745"/>
                </a:cubicBezTo>
                <a:lnTo>
                  <a:pt x="24235" y="9482"/>
                </a:lnTo>
                <a:lnTo>
                  <a:pt x="20716" y="13767"/>
                </a:lnTo>
                <a:lnTo>
                  <a:pt x="16432" y="10247"/>
                </a:lnTo>
                <a:lnTo>
                  <a:pt x="19120" y="9984"/>
                </a:lnTo>
                <a:close/>
              </a:path>
            </a:pathLst>
          </a:cu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3886200" cy="1143000"/>
          </a:xfrm>
        </p:spPr>
        <p:txBody>
          <a:bodyPr/>
          <a:lstStyle/>
          <a:p>
            <a:pPr eaLnBrk="1" hangingPunct="1"/>
            <a:r>
              <a:rPr lang="en-US" altLang="en-US"/>
              <a:t>Solving </a:t>
            </a:r>
            <a:r>
              <a:rPr lang="en-US" altLang="en-US" u="sng"/>
              <a:t>Problems</a:t>
            </a:r>
            <a:endParaRPr lang="en-US" altLang="en-US"/>
          </a:p>
        </p:txBody>
      </p:sp>
      <p:sp>
        <p:nvSpPr>
          <p:cNvPr id="47107" name="AutoShape 3"/>
          <p:cNvSpPr>
            <a:spLocks noChangeArrowheads="1"/>
          </p:cNvSpPr>
          <p:nvPr/>
        </p:nvSpPr>
        <p:spPr bwMode="auto">
          <a:xfrm>
            <a:off x="4495800" y="3200400"/>
            <a:ext cx="1828800" cy="1371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12" y="8025"/>
                </a:moveTo>
                <a:cubicBezTo>
                  <a:pt x="13901" y="6707"/>
                  <a:pt x="12401" y="5921"/>
                  <a:pt x="10800" y="5921"/>
                </a:cubicBezTo>
                <a:cubicBezTo>
                  <a:pt x="8278" y="5920"/>
                  <a:pt x="6173" y="7841"/>
                  <a:pt x="5941" y="10352"/>
                </a:cubicBezTo>
                <a:lnTo>
                  <a:pt x="45" y="9808"/>
                </a:lnTo>
                <a:cubicBezTo>
                  <a:pt x="557" y="4251"/>
                  <a:pt x="5219" y="-1"/>
                  <a:pt x="10800" y="0"/>
                </a:cubicBezTo>
                <a:cubicBezTo>
                  <a:pt x="14346" y="0"/>
                  <a:pt x="17666" y="1740"/>
                  <a:pt x="19683" y="4657"/>
                </a:cubicBezTo>
                <a:lnTo>
                  <a:pt x="21903" y="3121"/>
                </a:lnTo>
                <a:lnTo>
                  <a:pt x="20468" y="10996"/>
                </a:lnTo>
                <a:lnTo>
                  <a:pt x="12592" y="9560"/>
                </a:lnTo>
                <a:lnTo>
                  <a:pt x="14812" y="8025"/>
                </a:lnTo>
                <a:close/>
              </a:path>
            </a:pathLst>
          </a:custGeom>
          <a:solidFill>
            <a:srgbClr val="FFFF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8" name="AutoShape 4"/>
          <p:cNvSpPr>
            <a:spLocks noChangeArrowheads="1"/>
          </p:cNvSpPr>
          <p:nvPr/>
        </p:nvSpPr>
        <p:spPr bwMode="auto">
          <a:xfrm>
            <a:off x="4191000" y="3810000"/>
            <a:ext cx="1219200" cy="914400"/>
          </a:xfrm>
          <a:prstGeom prst="roundRect">
            <a:avLst>
              <a:gd name="adj" fmla="val 16667"/>
            </a:avLst>
          </a:prstGeom>
          <a:solidFill>
            <a:srgbClr val="FFFF00">
              <a:alpha val="3411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a:p>
        </p:txBody>
      </p:sp>
      <p:sp>
        <p:nvSpPr>
          <p:cNvPr id="47109" name="AutoShape 6"/>
          <p:cNvSpPr>
            <a:spLocks noChangeArrowheads="1"/>
          </p:cNvSpPr>
          <p:nvPr/>
        </p:nvSpPr>
        <p:spPr bwMode="auto">
          <a:xfrm>
            <a:off x="3124200" y="2590800"/>
            <a:ext cx="4343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20" y="9984"/>
                </a:moveTo>
                <a:cubicBezTo>
                  <a:pt x="18700" y="5703"/>
                  <a:pt x="15101" y="2440"/>
                  <a:pt x="10800" y="2440"/>
                </a:cubicBezTo>
                <a:cubicBezTo>
                  <a:pt x="6182" y="2440"/>
                  <a:pt x="2440" y="6182"/>
                  <a:pt x="2440" y="10800"/>
                </a:cubicBezTo>
                <a:cubicBezTo>
                  <a:pt x="2439" y="11683"/>
                  <a:pt x="2580" y="12562"/>
                  <a:pt x="2855" y="13402"/>
                </a:cubicBezTo>
                <a:lnTo>
                  <a:pt x="536" y="14161"/>
                </a:lnTo>
                <a:cubicBezTo>
                  <a:pt x="181" y="13076"/>
                  <a:pt x="0" y="11941"/>
                  <a:pt x="0" y="10800"/>
                </a:cubicBezTo>
                <a:cubicBezTo>
                  <a:pt x="0" y="4835"/>
                  <a:pt x="4835" y="0"/>
                  <a:pt x="10800" y="0"/>
                </a:cubicBezTo>
                <a:cubicBezTo>
                  <a:pt x="16356" y="-1"/>
                  <a:pt x="21006" y="4216"/>
                  <a:pt x="21548" y="9745"/>
                </a:cubicBezTo>
                <a:lnTo>
                  <a:pt x="24235" y="9482"/>
                </a:lnTo>
                <a:lnTo>
                  <a:pt x="20716" y="13767"/>
                </a:lnTo>
                <a:lnTo>
                  <a:pt x="16432" y="10247"/>
                </a:lnTo>
                <a:lnTo>
                  <a:pt x="19120" y="9984"/>
                </a:lnTo>
                <a:close/>
              </a:path>
            </a:pathLst>
          </a:custGeom>
          <a:solidFill>
            <a:srgbClr val="FF99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Text Box 9"/>
          <p:cNvSpPr txBox="1">
            <a:spLocks noChangeArrowheads="1"/>
          </p:cNvSpPr>
          <p:nvPr/>
        </p:nvSpPr>
        <p:spPr bwMode="auto">
          <a:xfrm>
            <a:off x="228600" y="2133600"/>
            <a:ext cx="4572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800"/>
              </a:spcAft>
              <a:buFont typeface="Times" panose="02020603050405020304" pitchFamily="18" charset="0"/>
              <a:buChar char="•"/>
            </a:pPr>
            <a:r>
              <a:rPr lang="en-US" altLang="en-US" sz="2800" dirty="0"/>
              <a:t> Sees issues as problems to be fixed</a:t>
            </a:r>
          </a:p>
          <a:p>
            <a:pPr>
              <a:spcBef>
                <a:spcPct val="0"/>
              </a:spcBef>
              <a:spcAft>
                <a:spcPts val="1800"/>
              </a:spcAft>
              <a:buFont typeface="Times" panose="02020603050405020304" pitchFamily="18" charset="0"/>
              <a:buChar char="•"/>
            </a:pPr>
            <a:r>
              <a:rPr lang="en-US" altLang="en-US" sz="2800" dirty="0"/>
              <a:t> Focuses on potential solutions, decision &amp; action</a:t>
            </a:r>
          </a:p>
          <a:p>
            <a:pPr>
              <a:spcBef>
                <a:spcPct val="0"/>
              </a:spcBef>
              <a:spcAft>
                <a:spcPts val="1800"/>
              </a:spcAft>
              <a:buFont typeface="Times" panose="02020603050405020304" pitchFamily="18" charset="0"/>
              <a:buChar char="•"/>
            </a:pPr>
            <a:r>
              <a:rPr lang="en-US" altLang="en-US" sz="2800" dirty="0"/>
              <a:t> Goal is to return to status quo</a:t>
            </a:r>
          </a:p>
          <a:p>
            <a:pPr>
              <a:spcBef>
                <a:spcPct val="0"/>
              </a:spcBef>
              <a:spcAft>
                <a:spcPts val="1800"/>
              </a:spcAft>
              <a:buFont typeface="Times" panose="02020603050405020304" pitchFamily="18" charset="0"/>
              <a:buChar char="•"/>
            </a:pPr>
            <a:r>
              <a:rPr lang="en-US" altLang="en-US" sz="2800" dirty="0"/>
              <a:t> Requires technical skill &amp; past answers</a:t>
            </a:r>
          </a:p>
          <a:p>
            <a:pPr>
              <a:spcBef>
                <a:spcPct val="0"/>
              </a:spcBef>
              <a:buFont typeface="Times" panose="02020603050405020304" pitchFamily="18" charset="0"/>
              <a:buChar char="•"/>
            </a:pPr>
            <a:endParaRPr lang="en-US" altLang="en-US" dirty="0"/>
          </a:p>
          <a:p>
            <a:pPr>
              <a:spcBef>
                <a:spcPct val="0"/>
              </a:spcBef>
            </a:pPr>
            <a:endParaRPr lang="en-US" altLang="en-US" sz="2200" dirty="0"/>
          </a:p>
          <a:p>
            <a:pPr>
              <a:spcBef>
                <a:spcPct val="0"/>
              </a:spcBef>
            </a:pPr>
            <a:endParaRPr lang="en-US" altLang="en-US" sz="2400" dirty="0"/>
          </a:p>
        </p:txBody>
      </p:sp>
      <p:sp>
        <p:nvSpPr>
          <p:cNvPr id="47111" name="Rectangle 13"/>
          <p:cNvSpPr>
            <a:spLocks noChangeArrowheads="1"/>
          </p:cNvSpPr>
          <p:nvPr/>
        </p:nvSpPr>
        <p:spPr bwMode="auto">
          <a:xfrm>
            <a:off x="4800600" y="6096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solidFill>
                  <a:schemeClr val="tx2"/>
                </a:solidFill>
              </a:rPr>
              <a:t>Adapting to </a:t>
            </a:r>
            <a:r>
              <a:rPr lang="en-US" altLang="en-US" sz="4400" u="sng">
                <a:solidFill>
                  <a:schemeClr val="tx2"/>
                </a:solidFill>
              </a:rPr>
              <a:t>Conditions</a:t>
            </a:r>
            <a:endParaRPr lang="en-US" altLang="en-US" sz="4400">
              <a:solidFill>
                <a:schemeClr val="tx2"/>
              </a:solidFill>
            </a:endParaRPr>
          </a:p>
        </p:txBody>
      </p:sp>
      <p:sp>
        <p:nvSpPr>
          <p:cNvPr id="47112" name="Text Box 14"/>
          <p:cNvSpPr txBox="1">
            <a:spLocks noChangeArrowheads="1"/>
          </p:cNvSpPr>
          <p:nvPr/>
        </p:nvSpPr>
        <p:spPr bwMode="auto">
          <a:xfrm>
            <a:off x="4953000" y="2100263"/>
            <a:ext cx="4343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1800"/>
              </a:spcBef>
              <a:buFont typeface="Times" panose="02020603050405020304" pitchFamily="18" charset="0"/>
              <a:buChar char="•"/>
            </a:pPr>
            <a:r>
              <a:rPr lang="en-US" altLang="en-US" sz="2800"/>
              <a:t> Begins with seeing things as they are</a:t>
            </a:r>
          </a:p>
          <a:p>
            <a:pPr>
              <a:spcBef>
                <a:spcPts val="1800"/>
              </a:spcBef>
              <a:buFont typeface="Times" panose="02020603050405020304" pitchFamily="18" charset="0"/>
              <a:buChar char="•"/>
            </a:pPr>
            <a:r>
              <a:rPr lang="en-US" altLang="en-US" sz="2800"/>
              <a:t> Focuses on systemic relationships</a:t>
            </a:r>
          </a:p>
          <a:p>
            <a:pPr>
              <a:spcBef>
                <a:spcPts val="1800"/>
              </a:spcBef>
              <a:buFont typeface="Times" panose="02020603050405020304" pitchFamily="18" charset="0"/>
              <a:buChar char="•"/>
            </a:pPr>
            <a:r>
              <a:rPr lang="en-US" altLang="en-US" sz="2800"/>
              <a:t> Creates new reality</a:t>
            </a:r>
          </a:p>
          <a:p>
            <a:pPr>
              <a:spcBef>
                <a:spcPts val="1800"/>
              </a:spcBef>
              <a:buFont typeface="Times" panose="02020603050405020304" pitchFamily="18" charset="0"/>
              <a:buChar char="•"/>
            </a:pPr>
            <a:r>
              <a:rPr lang="en-US" altLang="en-US" sz="2800"/>
              <a:t> Requires patience, willingness to adapt &amp; learn</a:t>
            </a:r>
          </a:p>
          <a:p>
            <a:pPr>
              <a:spcBef>
                <a:spcPct val="0"/>
              </a:spcBef>
            </a:pPr>
            <a:endParaRPr lang="en-US" altLang="en-US" sz="2200"/>
          </a:p>
          <a:p>
            <a:pPr>
              <a:spcBef>
                <a:spcPct val="0"/>
              </a:spcBef>
            </a:pPr>
            <a:endParaRPr lang="en-US"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3886200" cy="1143000"/>
          </a:xfrm>
        </p:spPr>
        <p:txBody>
          <a:bodyPr/>
          <a:lstStyle/>
          <a:p>
            <a:pPr eaLnBrk="1" hangingPunct="1"/>
            <a:r>
              <a:rPr lang="en-US" altLang="en-US"/>
              <a:t>Solving </a:t>
            </a:r>
            <a:r>
              <a:rPr lang="en-US" altLang="en-US" u="sng"/>
              <a:t>Problems</a:t>
            </a:r>
            <a:endParaRPr lang="en-US" altLang="en-US"/>
          </a:p>
        </p:txBody>
      </p:sp>
      <p:sp>
        <p:nvSpPr>
          <p:cNvPr id="47107" name="AutoShape 3"/>
          <p:cNvSpPr>
            <a:spLocks noChangeArrowheads="1"/>
          </p:cNvSpPr>
          <p:nvPr/>
        </p:nvSpPr>
        <p:spPr bwMode="auto">
          <a:xfrm>
            <a:off x="4495800" y="3200400"/>
            <a:ext cx="1828800" cy="1371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12" y="8025"/>
                </a:moveTo>
                <a:cubicBezTo>
                  <a:pt x="13901" y="6707"/>
                  <a:pt x="12401" y="5921"/>
                  <a:pt x="10800" y="5921"/>
                </a:cubicBezTo>
                <a:cubicBezTo>
                  <a:pt x="8278" y="5920"/>
                  <a:pt x="6173" y="7841"/>
                  <a:pt x="5941" y="10352"/>
                </a:cubicBezTo>
                <a:lnTo>
                  <a:pt x="45" y="9808"/>
                </a:lnTo>
                <a:cubicBezTo>
                  <a:pt x="557" y="4251"/>
                  <a:pt x="5219" y="-1"/>
                  <a:pt x="10800" y="0"/>
                </a:cubicBezTo>
                <a:cubicBezTo>
                  <a:pt x="14346" y="0"/>
                  <a:pt x="17666" y="1740"/>
                  <a:pt x="19683" y="4657"/>
                </a:cubicBezTo>
                <a:lnTo>
                  <a:pt x="21903" y="3121"/>
                </a:lnTo>
                <a:lnTo>
                  <a:pt x="20468" y="10996"/>
                </a:lnTo>
                <a:lnTo>
                  <a:pt x="12592" y="9560"/>
                </a:lnTo>
                <a:lnTo>
                  <a:pt x="14812" y="8025"/>
                </a:lnTo>
                <a:close/>
              </a:path>
            </a:pathLst>
          </a:custGeom>
          <a:solidFill>
            <a:srgbClr val="FFFF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8" name="AutoShape 4"/>
          <p:cNvSpPr>
            <a:spLocks noChangeArrowheads="1"/>
          </p:cNvSpPr>
          <p:nvPr/>
        </p:nvSpPr>
        <p:spPr bwMode="auto">
          <a:xfrm>
            <a:off x="4191000" y="3810000"/>
            <a:ext cx="1219200" cy="914400"/>
          </a:xfrm>
          <a:prstGeom prst="roundRect">
            <a:avLst>
              <a:gd name="adj" fmla="val 16667"/>
            </a:avLst>
          </a:prstGeom>
          <a:solidFill>
            <a:srgbClr val="FFFF00">
              <a:alpha val="3411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a:p>
        </p:txBody>
      </p:sp>
      <p:sp>
        <p:nvSpPr>
          <p:cNvPr id="47109" name="AutoShape 6"/>
          <p:cNvSpPr>
            <a:spLocks noChangeArrowheads="1"/>
          </p:cNvSpPr>
          <p:nvPr/>
        </p:nvSpPr>
        <p:spPr bwMode="auto">
          <a:xfrm>
            <a:off x="3124200" y="2590800"/>
            <a:ext cx="4343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20" y="9984"/>
                </a:moveTo>
                <a:cubicBezTo>
                  <a:pt x="18700" y="5703"/>
                  <a:pt x="15101" y="2440"/>
                  <a:pt x="10800" y="2440"/>
                </a:cubicBezTo>
                <a:cubicBezTo>
                  <a:pt x="6182" y="2440"/>
                  <a:pt x="2440" y="6182"/>
                  <a:pt x="2440" y="10800"/>
                </a:cubicBezTo>
                <a:cubicBezTo>
                  <a:pt x="2439" y="11683"/>
                  <a:pt x="2580" y="12562"/>
                  <a:pt x="2855" y="13402"/>
                </a:cubicBezTo>
                <a:lnTo>
                  <a:pt x="536" y="14161"/>
                </a:lnTo>
                <a:cubicBezTo>
                  <a:pt x="181" y="13076"/>
                  <a:pt x="0" y="11941"/>
                  <a:pt x="0" y="10800"/>
                </a:cubicBezTo>
                <a:cubicBezTo>
                  <a:pt x="0" y="4835"/>
                  <a:pt x="4835" y="0"/>
                  <a:pt x="10800" y="0"/>
                </a:cubicBezTo>
                <a:cubicBezTo>
                  <a:pt x="16356" y="-1"/>
                  <a:pt x="21006" y="4216"/>
                  <a:pt x="21548" y="9745"/>
                </a:cubicBezTo>
                <a:lnTo>
                  <a:pt x="24235" y="9482"/>
                </a:lnTo>
                <a:lnTo>
                  <a:pt x="20716" y="13767"/>
                </a:lnTo>
                <a:lnTo>
                  <a:pt x="16432" y="10247"/>
                </a:lnTo>
                <a:lnTo>
                  <a:pt x="19120" y="9984"/>
                </a:lnTo>
                <a:close/>
              </a:path>
            </a:pathLst>
          </a:custGeom>
          <a:solidFill>
            <a:srgbClr val="FF99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Text Box 9"/>
          <p:cNvSpPr txBox="1">
            <a:spLocks noChangeArrowheads="1"/>
          </p:cNvSpPr>
          <p:nvPr/>
        </p:nvSpPr>
        <p:spPr bwMode="auto">
          <a:xfrm>
            <a:off x="228600" y="2133600"/>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800"/>
              </a:spcAft>
              <a:buFont typeface="Times" panose="02020603050405020304" pitchFamily="18" charset="0"/>
              <a:buChar char="•"/>
            </a:pPr>
            <a:r>
              <a:rPr lang="en-US" altLang="en-US" sz="3600" dirty="0"/>
              <a:t> Tradition</a:t>
            </a:r>
          </a:p>
          <a:p>
            <a:pPr>
              <a:spcBef>
                <a:spcPct val="0"/>
              </a:spcBef>
              <a:spcAft>
                <a:spcPts val="1800"/>
              </a:spcAft>
              <a:buFont typeface="Times" panose="02020603050405020304" pitchFamily="18" charset="0"/>
              <a:buChar char="•"/>
            </a:pPr>
            <a:r>
              <a:rPr lang="en-US" altLang="en-US" sz="3600" dirty="0"/>
              <a:t> Trend</a:t>
            </a:r>
          </a:p>
          <a:p>
            <a:pPr>
              <a:spcBef>
                <a:spcPct val="0"/>
              </a:spcBef>
              <a:buFont typeface="Times" panose="02020603050405020304" pitchFamily="18" charset="0"/>
              <a:buChar char="•"/>
            </a:pPr>
            <a:endParaRPr lang="en-US" altLang="en-US" dirty="0"/>
          </a:p>
          <a:p>
            <a:pPr>
              <a:spcBef>
                <a:spcPct val="0"/>
              </a:spcBef>
            </a:pPr>
            <a:endParaRPr lang="en-US" altLang="en-US" sz="2200" dirty="0"/>
          </a:p>
          <a:p>
            <a:pPr>
              <a:spcBef>
                <a:spcPct val="0"/>
              </a:spcBef>
            </a:pPr>
            <a:endParaRPr lang="en-US" altLang="en-US" sz="2400" dirty="0"/>
          </a:p>
        </p:txBody>
      </p:sp>
      <p:sp>
        <p:nvSpPr>
          <p:cNvPr id="47111" name="Rectangle 13"/>
          <p:cNvSpPr>
            <a:spLocks noChangeArrowheads="1"/>
          </p:cNvSpPr>
          <p:nvPr/>
        </p:nvSpPr>
        <p:spPr bwMode="auto">
          <a:xfrm>
            <a:off x="4800600" y="6096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solidFill>
                  <a:schemeClr val="tx2"/>
                </a:solidFill>
              </a:rPr>
              <a:t>Adapting to </a:t>
            </a:r>
            <a:r>
              <a:rPr lang="en-US" altLang="en-US" sz="4400" u="sng">
                <a:solidFill>
                  <a:schemeClr val="tx2"/>
                </a:solidFill>
              </a:rPr>
              <a:t>Conditions</a:t>
            </a:r>
            <a:endParaRPr lang="en-US" altLang="en-US" sz="4400">
              <a:solidFill>
                <a:schemeClr val="tx2"/>
              </a:solidFill>
            </a:endParaRPr>
          </a:p>
        </p:txBody>
      </p:sp>
      <p:sp>
        <p:nvSpPr>
          <p:cNvPr id="47112" name="Text Box 14"/>
          <p:cNvSpPr txBox="1">
            <a:spLocks noChangeArrowheads="1"/>
          </p:cNvSpPr>
          <p:nvPr/>
        </p:nvSpPr>
        <p:spPr bwMode="auto">
          <a:xfrm>
            <a:off x="4953000" y="2100263"/>
            <a:ext cx="4343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1800"/>
              </a:spcBef>
              <a:buFont typeface="Times" panose="02020603050405020304" pitchFamily="18" charset="0"/>
              <a:buChar char="•"/>
            </a:pPr>
            <a:r>
              <a:rPr lang="en-US" altLang="en-US" sz="2800" dirty="0"/>
              <a:t> </a:t>
            </a:r>
            <a:r>
              <a:rPr lang="en-US" altLang="en-US" sz="3600" dirty="0"/>
              <a:t>Transformation</a:t>
            </a:r>
          </a:p>
          <a:p>
            <a:pPr>
              <a:spcBef>
                <a:spcPct val="0"/>
              </a:spcBef>
            </a:pPr>
            <a:endParaRPr lang="en-US" altLang="en-US" sz="2200" dirty="0"/>
          </a:p>
          <a:p>
            <a:pPr>
              <a:spcBef>
                <a:spcPct val="0"/>
              </a:spcBef>
            </a:pPr>
            <a:endParaRPr lang="en-US" altLang="en-US" sz="2400" dirty="0"/>
          </a:p>
        </p:txBody>
      </p:sp>
    </p:spTree>
    <p:extLst>
      <p:ext uri="{BB962C8B-B14F-4D97-AF65-F5344CB8AC3E}">
        <p14:creationId xmlns:p14="http://schemas.microsoft.com/office/powerpoint/2010/main" val="1681245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Don’t lose sight of the goal:</a:t>
            </a:r>
            <a:br>
              <a:rPr lang="en-US" dirty="0">
                <a:solidFill>
                  <a:schemeClr val="bg1"/>
                </a:solidFill>
              </a:rPr>
            </a:br>
            <a:r>
              <a:rPr lang="en-US" dirty="0">
                <a:solidFill>
                  <a:schemeClr val="bg1"/>
                </a:solidFill>
              </a:rPr>
              <a:t>Discipleship</a:t>
            </a:r>
            <a:br>
              <a:rPr lang="en-US" dirty="0">
                <a:solidFill>
                  <a:schemeClr val="bg1"/>
                </a:solidFill>
              </a:rPr>
            </a:br>
            <a:endParaRPr lang="en-US" dirty="0">
              <a:solidFill>
                <a:schemeClr val="bg1"/>
              </a:solidFill>
            </a:endParaRPr>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1762125"/>
            <a:ext cx="9144000" cy="3333750"/>
          </a:xfrm>
          <a:prstGeom prst="rect">
            <a:avLst/>
          </a:prstGeom>
        </p:spPr>
      </p:pic>
    </p:spTree>
    <p:extLst>
      <p:ext uri="{BB962C8B-B14F-4D97-AF65-F5344CB8AC3E}">
        <p14:creationId xmlns:p14="http://schemas.microsoft.com/office/powerpoint/2010/main" val="3731777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follow Jesus, we must leave the highway…</a:t>
            </a:r>
          </a:p>
        </p:txBody>
      </p:sp>
      <p:pic>
        <p:nvPicPr>
          <p:cNvPr id="79874" name="Picture 2" descr="http://media.beta.wsbtv.com/photo/2017/04/05/I_85_construction_could_be_complete_by_J_0_7693528_ver1.0_640_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9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28600" y="457200"/>
            <a:ext cx="8610600" cy="1143000"/>
          </a:xfrm>
        </p:spPr>
        <p:txBody>
          <a:bodyPr/>
          <a:lstStyle/>
          <a:p>
            <a:pPr eaLnBrk="1" hangingPunct="1"/>
            <a:r>
              <a:rPr lang="en-US" altLang="en-US" sz="3600" b="1" dirty="0"/>
              <a:t>WHAT’S GOING ON?</a:t>
            </a:r>
            <a:br>
              <a:rPr lang="en-US" altLang="en-US" sz="3600" b="1" dirty="0"/>
            </a:br>
            <a:endParaRPr lang="en-US" altLang="en-US" b="1" dirty="0"/>
          </a:p>
        </p:txBody>
      </p:sp>
      <p:pic>
        <p:nvPicPr>
          <p:cNvPr id="1026" name="Picture 2" descr="http://www.sperlingillustration.com/img/ripVanWink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5362"/>
            <a:ext cx="5278438" cy="47885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5812536"/>
            <a:ext cx="8458200" cy="830997"/>
          </a:xfrm>
          <a:prstGeom prst="rect">
            <a:avLst/>
          </a:prstGeom>
        </p:spPr>
        <p:txBody>
          <a:bodyPr wrap="square">
            <a:spAutoFit/>
          </a:bodyPr>
          <a:lstStyle/>
          <a:p>
            <a:pPr algn="ctr"/>
            <a:r>
              <a:rPr lang="en-US" altLang="en-US" b="1" dirty="0"/>
              <a:t>CHURCH AND RIP VAN WINKLE</a:t>
            </a:r>
          </a:p>
          <a:p>
            <a:pPr algn="ctr"/>
            <a:r>
              <a:rPr lang="en-US" b="1" dirty="0"/>
              <a:t>Slept through Revolution…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follow Jesus, we must go like Lewis and Clark…</a:t>
            </a:r>
          </a:p>
        </p:txBody>
      </p:sp>
      <p:pic>
        <p:nvPicPr>
          <p:cNvPr id="81922" name="Picture 2" descr="http://source.sdsu.edu/source_of_missouri_river_lewis_and_clark_dr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599"/>
            <a:ext cx="5943600" cy="422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64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dirty="0"/>
              <a:t>To follow Jesus, we must go like the first disciples… </a:t>
            </a:r>
            <a:br>
              <a:rPr lang="en-US" dirty="0"/>
            </a:br>
            <a:r>
              <a:rPr lang="en-US" sz="3600" dirty="0"/>
              <a:t>(leave our nets behind)</a:t>
            </a:r>
          </a:p>
        </p:txBody>
      </p:sp>
      <p:pic>
        <p:nvPicPr>
          <p:cNvPr id="80898" name="Picture 2" descr="https://redeeminggod.com/wp-content/uploads/2014/07/cleaning-the-n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19374"/>
            <a:ext cx="6705600" cy="47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08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follow Jesus, we must </a:t>
            </a:r>
            <a:br>
              <a:rPr lang="en-US" dirty="0"/>
            </a:br>
            <a:r>
              <a:rPr lang="en-US" dirty="0"/>
              <a:t>go like Peter (the disciple)…</a:t>
            </a:r>
          </a:p>
        </p:txBody>
      </p:sp>
      <p:pic>
        <p:nvPicPr>
          <p:cNvPr id="83970" name="Picture 2" descr="http://www.jesusplusnothing.com/studies/images/jesusonw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78" y="2057400"/>
            <a:ext cx="755504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01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Peter the Apostle</a:t>
            </a:r>
          </a:p>
        </p:txBody>
      </p:sp>
      <p:sp>
        <p:nvSpPr>
          <p:cNvPr id="3" name="Text Placeholder 2"/>
          <p:cNvSpPr>
            <a:spLocks noGrp="1"/>
          </p:cNvSpPr>
          <p:nvPr>
            <p:ph type="body" sz="half" idx="1"/>
          </p:nvPr>
        </p:nvSpPr>
        <p:spPr>
          <a:xfrm>
            <a:off x="666750" y="2576512"/>
            <a:ext cx="3333750" cy="3506637"/>
          </a:xfrm>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Image result for peter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752600"/>
            <a:ext cx="8001000" cy="397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393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follow Jesus, we must go like Paul…</a:t>
            </a:r>
            <a:br>
              <a:rPr lang="en-US" dirty="0"/>
            </a:br>
            <a:r>
              <a:rPr lang="en-US" sz="4000" dirty="0"/>
              <a:t>(“Fooled me once…”)</a:t>
            </a:r>
          </a:p>
        </p:txBody>
      </p:sp>
      <p:pic>
        <p:nvPicPr>
          <p:cNvPr id="82946" name="Picture 2" descr="http://wp.production.patheos.com/blogs/filmchat/files/2015/05/vlcsnap-2015-05-18-11h17m18s44-1024x5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731519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1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2971800" y="609600"/>
            <a:ext cx="5486400" cy="1143000"/>
          </a:xfrm>
        </p:spPr>
        <p:txBody>
          <a:bodyPr/>
          <a:lstStyle/>
          <a:p>
            <a:pPr algn="l" eaLnBrk="1" hangingPunct="1"/>
            <a:r>
              <a:rPr lang="en-US" altLang="en-US" b="1">
                <a:solidFill>
                  <a:srgbClr val="FF0000"/>
                </a:solidFill>
              </a:rPr>
              <a:t>Remember!</a:t>
            </a:r>
          </a:p>
        </p:txBody>
      </p:sp>
      <p:sp>
        <p:nvSpPr>
          <p:cNvPr id="51203" name="Rectangle 3"/>
          <p:cNvSpPr>
            <a:spLocks noChangeArrowheads="1"/>
          </p:cNvSpPr>
          <p:nvPr/>
        </p:nvSpPr>
        <p:spPr bwMode="auto">
          <a:xfrm>
            <a:off x="685800" y="213360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We are not solving the problems of yesterday</a:t>
            </a:r>
            <a:r>
              <a:rPr lang="ja-JP" altLang="en-US"/>
              <a:t>’</a:t>
            </a:r>
            <a:r>
              <a:rPr lang="en-US" altLang="ja-JP"/>
              <a:t>s church.</a:t>
            </a:r>
          </a:p>
          <a:p>
            <a:pPr>
              <a:spcBef>
                <a:spcPct val="0"/>
              </a:spcBef>
              <a:buFontTx/>
              <a:buNone/>
            </a:pPr>
            <a:endParaRPr lang="en-US" altLang="en-US"/>
          </a:p>
          <a:p>
            <a:pPr>
              <a:spcBef>
                <a:spcPct val="0"/>
              </a:spcBef>
              <a:buFontTx/>
              <a:buNone/>
            </a:pPr>
            <a:r>
              <a:rPr lang="en-US" altLang="en-US"/>
              <a:t>We are adapting to a new way of doing God</a:t>
            </a:r>
            <a:r>
              <a:rPr lang="ja-JP" altLang="en-US"/>
              <a:t>’</a:t>
            </a:r>
            <a:r>
              <a:rPr lang="en-US" altLang="ja-JP"/>
              <a:t>s mission in the world!</a:t>
            </a:r>
            <a:endParaRPr lang="en-US" altLang="en-US"/>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333216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Disciple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8153400" cy="3044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33400"/>
            <a:ext cx="8686800" cy="2062103"/>
          </a:xfrm>
          <a:prstGeom prst="rect">
            <a:avLst/>
          </a:prstGeom>
          <a:noFill/>
        </p:spPr>
        <p:txBody>
          <a:bodyPr wrap="square" rtlCol="0">
            <a:spAutoFit/>
          </a:bodyPr>
          <a:lstStyle/>
          <a:p>
            <a:pPr algn="ctr"/>
            <a:r>
              <a:rPr lang="en-US" sz="3200" b="1" dirty="0"/>
              <a:t>Reach the lost…</a:t>
            </a:r>
          </a:p>
          <a:p>
            <a:pPr algn="ctr"/>
            <a:r>
              <a:rPr lang="en-US" sz="3200" b="1" dirty="0"/>
              <a:t>Raise disciples…</a:t>
            </a:r>
          </a:p>
          <a:p>
            <a:pPr algn="ctr"/>
            <a:r>
              <a:rPr lang="en-US" sz="3200" b="1" dirty="0"/>
              <a:t>Relieve suffering…</a:t>
            </a:r>
          </a:p>
          <a:p>
            <a:pPr algn="ctr"/>
            <a:r>
              <a:rPr lang="en-US" sz="3200" b="1" dirty="0"/>
              <a:t>All in the name of Jesus Christ our Lord.</a:t>
            </a:r>
          </a:p>
        </p:txBody>
      </p:sp>
    </p:spTree>
    <p:extLst>
      <p:ext uri="{BB962C8B-B14F-4D97-AF65-F5344CB8AC3E}">
        <p14:creationId xmlns:p14="http://schemas.microsoft.com/office/powerpoint/2010/main" val="382973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134287" y="2375941"/>
            <a:ext cx="4633793" cy="1143000"/>
          </a:xfrm>
        </p:spPr>
        <p:txBody>
          <a:bodyPr/>
          <a:lstStyle/>
          <a:p>
            <a:pPr eaLnBrk="1" hangingPunct="1"/>
            <a:r>
              <a:rPr lang="en-US" altLang="en-US" dirty="0"/>
              <a:t>“God is dead.” </a:t>
            </a:r>
            <a:r>
              <a:rPr lang="en-US" altLang="en-US" sz="3200" dirty="0"/>
              <a:t>Friedrich Nietzsche. (1882)</a:t>
            </a:r>
            <a:br>
              <a:rPr lang="en-US" altLang="en-US" sz="3200" dirty="0"/>
            </a:br>
            <a:endParaRPr lang="en-US" altLang="en-US" sz="3200" dirty="0"/>
          </a:p>
        </p:txBody>
      </p:sp>
      <p:sp>
        <p:nvSpPr>
          <p:cNvPr id="8195" name="Rectangle 4"/>
          <p:cNvSpPr>
            <a:spLocks noChangeArrowheads="1"/>
          </p:cNvSpPr>
          <p:nvPr/>
        </p:nvSpPr>
        <p:spPr bwMode="auto">
          <a:xfrm>
            <a:off x="381000" y="20574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p>
        </p:txBody>
      </p:sp>
      <p:sp>
        <p:nvSpPr>
          <p:cNvPr id="8196" name="Rectangle 5"/>
          <p:cNvSpPr>
            <a:spLocks noChangeArrowheads="1"/>
          </p:cNvSpPr>
          <p:nvPr/>
        </p:nvSpPr>
        <p:spPr bwMode="auto">
          <a:xfrm>
            <a:off x="381000" y="16002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pPr>
            <a:endParaRPr lang="en-US" altLang="en-US" sz="2800" dirty="0"/>
          </a:p>
        </p:txBody>
      </p:sp>
      <p:pic>
        <p:nvPicPr>
          <p:cNvPr id="8199" name="Picture 7" descr="http://cdn8.openculture.com/wp-content/uploads/2016/01/19230523/Nietzsch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71041"/>
            <a:ext cx="4472741"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127750" y="1828800"/>
            <a:ext cx="5282450" cy="1143000"/>
          </a:xfrm>
        </p:spPr>
        <p:txBody>
          <a:bodyPr/>
          <a:lstStyle/>
          <a:p>
            <a:pPr eaLnBrk="1" hangingPunct="1"/>
            <a:r>
              <a:rPr lang="en-US" altLang="en-US" dirty="0"/>
              <a:t>18 Years Later…</a:t>
            </a:r>
            <a:br>
              <a:rPr lang="en-US" altLang="en-US" dirty="0"/>
            </a:br>
            <a:r>
              <a:rPr lang="en-US" altLang="en-US" dirty="0"/>
              <a:t/>
            </a:r>
            <a:br>
              <a:rPr lang="en-US" altLang="en-US" dirty="0"/>
            </a:br>
            <a:r>
              <a:rPr lang="en-US" altLang="en-US" dirty="0"/>
              <a:t/>
            </a:r>
            <a:br>
              <a:rPr lang="en-US" altLang="en-US" dirty="0"/>
            </a:br>
            <a:r>
              <a:rPr lang="en-US" altLang="en-US" dirty="0"/>
              <a:t>“Nietzsche is dead.”</a:t>
            </a:r>
            <a:br>
              <a:rPr lang="en-US" altLang="en-US" dirty="0"/>
            </a:br>
            <a:r>
              <a:rPr lang="en-US" altLang="en-US" sz="3200" dirty="0"/>
              <a:t>God </a:t>
            </a:r>
            <a:br>
              <a:rPr lang="en-US" altLang="en-US" sz="3200" dirty="0"/>
            </a:br>
            <a:r>
              <a:rPr lang="en-US" altLang="en-US" sz="3200" dirty="0"/>
              <a:t>(August 25,1900)</a:t>
            </a:r>
            <a:br>
              <a:rPr lang="en-US" altLang="en-US" sz="3200" dirty="0"/>
            </a:br>
            <a:endParaRPr lang="en-US" altLang="en-US" sz="3200" dirty="0"/>
          </a:p>
        </p:txBody>
      </p:sp>
      <p:sp>
        <p:nvSpPr>
          <p:cNvPr id="8195" name="Rectangle 4"/>
          <p:cNvSpPr>
            <a:spLocks noChangeArrowheads="1"/>
          </p:cNvSpPr>
          <p:nvPr/>
        </p:nvSpPr>
        <p:spPr bwMode="auto">
          <a:xfrm>
            <a:off x="381000" y="20574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p>
        </p:txBody>
      </p:sp>
      <p:pic>
        <p:nvPicPr>
          <p:cNvPr id="92162" name="Picture 2" descr="https://s-media-cache-ak0.pinimg.com/originals/fb/38/7f/fb387fed342a1fa47844bdde1afd29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6004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5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6477000" cy="44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9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228600" y="457200"/>
            <a:ext cx="8610600" cy="1143000"/>
          </a:xfrm>
        </p:spPr>
        <p:txBody>
          <a:bodyPr/>
          <a:lstStyle/>
          <a:p>
            <a:pPr eaLnBrk="1" hangingPunct="1"/>
            <a:r>
              <a:rPr lang="en-US" altLang="en-US" sz="3600"/>
              <a:t>The </a:t>
            </a:r>
            <a:r>
              <a:rPr lang="ja-JP" altLang="en-US" sz="3600"/>
              <a:t>“</a:t>
            </a:r>
            <a:r>
              <a:rPr lang="en-US" altLang="ja-JP" sz="3600"/>
              <a:t>Church-Going Era</a:t>
            </a:r>
            <a:r>
              <a:rPr lang="ja-JP" altLang="en-US" sz="3600"/>
              <a:t>”</a:t>
            </a:r>
            <a:endParaRPr lang="en-US" altLang="en-US"/>
          </a:p>
        </p:txBody>
      </p:sp>
      <p:sp>
        <p:nvSpPr>
          <p:cNvPr id="8195" name="Rectangle 4"/>
          <p:cNvSpPr>
            <a:spLocks noChangeArrowheads="1"/>
          </p:cNvSpPr>
          <p:nvPr/>
        </p:nvSpPr>
        <p:spPr bwMode="auto">
          <a:xfrm>
            <a:off x="381000" y="20574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p>
        </p:txBody>
      </p:sp>
      <p:sp>
        <p:nvSpPr>
          <p:cNvPr id="8196" name="Rectangle 5"/>
          <p:cNvSpPr>
            <a:spLocks noChangeArrowheads="1"/>
          </p:cNvSpPr>
          <p:nvPr/>
        </p:nvSpPr>
        <p:spPr bwMode="auto">
          <a:xfrm>
            <a:off x="381000" y="16002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pPr>
            <a:r>
              <a:rPr lang="en-US" altLang="en-US" sz="2800" dirty="0"/>
              <a:t>The church used to be at the center of society</a:t>
            </a:r>
            <a:endParaRPr lang="en-US" altLang="en-US" sz="2800" b="1" dirty="0"/>
          </a:p>
          <a:p>
            <a:pPr eaLnBrk="1" hangingPunct="1">
              <a:spcBef>
                <a:spcPts val="1200"/>
              </a:spcBef>
            </a:pPr>
            <a:r>
              <a:rPr lang="en-US" altLang="en-US" sz="2800" dirty="0"/>
              <a:t>In the West, to be a citizen was to be a Christian</a:t>
            </a:r>
          </a:p>
          <a:p>
            <a:pPr eaLnBrk="1" hangingPunct="1">
              <a:spcBef>
                <a:spcPts val="1200"/>
              </a:spcBef>
            </a:pPr>
            <a:r>
              <a:rPr lang="en-US" altLang="en-US" sz="2800" dirty="0"/>
              <a:t>The church benefited (and grew!) because of this favorable place in society</a:t>
            </a:r>
          </a:p>
          <a:p>
            <a:pPr eaLnBrk="1" hangingPunct="1">
              <a:spcBef>
                <a:spcPts val="1200"/>
              </a:spcBef>
            </a:pPr>
            <a:r>
              <a:rPr lang="en-US" altLang="en-US" sz="2800" dirty="0"/>
              <a:t>The era peaked in U.S. around 1960 – and has declined ever since</a:t>
            </a:r>
          </a:p>
        </p:txBody>
      </p:sp>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54288"/>
            <a:ext cx="32766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6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228600" y="457200"/>
            <a:ext cx="8610600" cy="1143000"/>
          </a:xfrm>
        </p:spPr>
        <p:txBody>
          <a:bodyPr/>
          <a:lstStyle/>
          <a:p>
            <a:pPr eaLnBrk="1" hangingPunct="1"/>
            <a:r>
              <a:rPr lang="en-US" altLang="en-US" sz="3600" dirty="0"/>
              <a:t>How the Church-Going Era </a:t>
            </a:r>
            <a:br>
              <a:rPr lang="en-US" altLang="en-US" sz="3600" dirty="0"/>
            </a:br>
            <a:r>
              <a:rPr lang="en-US" altLang="en-US" sz="3600" dirty="0"/>
              <a:t>Affected Our Congregations</a:t>
            </a:r>
            <a:endParaRPr lang="en-US" altLang="en-US" dirty="0"/>
          </a:p>
        </p:txBody>
      </p:sp>
      <p:sp>
        <p:nvSpPr>
          <p:cNvPr id="10243" name="Rectangle 4"/>
          <p:cNvSpPr>
            <a:spLocks noChangeArrowheads="1"/>
          </p:cNvSpPr>
          <p:nvPr/>
        </p:nvSpPr>
        <p:spPr bwMode="auto">
          <a:xfrm>
            <a:off x="381000" y="20574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p>
        </p:txBody>
      </p:sp>
      <p:sp>
        <p:nvSpPr>
          <p:cNvPr id="10244" name="Rectangle 5"/>
          <p:cNvSpPr>
            <a:spLocks noChangeArrowheads="1"/>
          </p:cNvSpPr>
          <p:nvPr/>
        </p:nvSpPr>
        <p:spPr bwMode="auto">
          <a:xfrm>
            <a:off x="533400" y="2057400"/>
            <a:ext cx="670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en-US" altLang="en-US" sz="2800" dirty="0"/>
              <a:t>Our churches grew because going to church </a:t>
            </a:r>
            <a:r>
              <a:rPr lang="en-US" altLang="en-US" sz="2800" i="1" dirty="0"/>
              <a:t>was just what we did</a:t>
            </a:r>
          </a:p>
          <a:p>
            <a:pPr eaLnBrk="1" hangingPunct="1">
              <a:spcBef>
                <a:spcPts val="1800"/>
              </a:spcBef>
            </a:pPr>
            <a:r>
              <a:rPr lang="en-US" altLang="en-US" sz="2800" dirty="0"/>
              <a:t>The church was </a:t>
            </a:r>
            <a:r>
              <a:rPr lang="ja-JP" altLang="en-US" sz="2800" dirty="0"/>
              <a:t>“</a:t>
            </a:r>
            <a:r>
              <a:rPr lang="en-US" altLang="ja-JP" sz="2800" i="1" dirty="0"/>
              <a:t>a place where we go for worship and other activities</a:t>
            </a:r>
            <a:r>
              <a:rPr lang="ja-JP" altLang="en-US" sz="2800" dirty="0"/>
              <a:t>”</a:t>
            </a:r>
            <a:endParaRPr lang="en-US" altLang="ja-JP" sz="2800" dirty="0"/>
          </a:p>
          <a:p>
            <a:pPr eaLnBrk="1" hangingPunct="1">
              <a:spcBef>
                <a:spcPts val="1800"/>
              </a:spcBef>
            </a:pPr>
            <a:r>
              <a:rPr lang="en-US" altLang="en-US" sz="2800" dirty="0"/>
              <a:t>The unstated mission for most churches was </a:t>
            </a:r>
            <a:r>
              <a:rPr lang="ja-JP" altLang="en-US" sz="2800" dirty="0"/>
              <a:t>“</a:t>
            </a:r>
            <a:r>
              <a:rPr lang="en-US" altLang="ja-JP" sz="2800" i="1" dirty="0"/>
              <a:t>to be a good church home for the people of our denomination who moved to town</a:t>
            </a:r>
            <a:r>
              <a:rPr lang="ja-JP" altLang="en-US" sz="2800" dirty="0"/>
              <a:t>”</a:t>
            </a:r>
            <a:endParaRPr lang="en-US" altLang="ja-JP" sz="2800" dirty="0"/>
          </a:p>
          <a:p>
            <a:pPr eaLnBrk="1" hangingPunct="1">
              <a:buFontTx/>
              <a:buNone/>
            </a:pPr>
            <a:endParaRPr lang="en-US" altLang="en-US" sz="2800" dirty="0"/>
          </a:p>
          <a:p>
            <a:pPr eaLnBrk="1" hangingPunct="1"/>
            <a:endParaRPr lang="en-US" altLang="en-US" sz="2800" dirty="0"/>
          </a:p>
          <a:p>
            <a:pPr eaLnBrk="1" hangingPunct="1"/>
            <a:endParaRPr lang="en-US" altLang="en-US" sz="2800" dirty="0"/>
          </a:p>
        </p:txBody>
      </p:sp>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l="27106" r="35724"/>
          <a:stretch>
            <a:fillRect/>
          </a:stretch>
        </p:blipFill>
        <p:spPr bwMode="auto">
          <a:xfrm>
            <a:off x="7086600" y="2239963"/>
            <a:ext cx="18288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11071</TotalTime>
  <Words>1363</Words>
  <Application>Microsoft Office PowerPoint</Application>
  <PresentationFormat>On-screen Show (4:3)</PresentationFormat>
  <Paragraphs>227</Paragraphs>
  <Slides>46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Arial</vt:lpstr>
      <vt:lpstr>Helvetica Neue</vt:lpstr>
      <vt:lpstr>Times</vt:lpstr>
      <vt:lpstr>Blank Presentation</vt:lpstr>
      <vt:lpstr>PowerPoint Presentation</vt:lpstr>
      <vt:lpstr>PowerPoint Presentation</vt:lpstr>
      <vt:lpstr>PowerPoint Presentation</vt:lpstr>
      <vt:lpstr>WHAT’S GOING ON? </vt:lpstr>
      <vt:lpstr>“God is dead.” Friedrich Nietzsche. (1882) </vt:lpstr>
      <vt:lpstr>18 Years Later…   “Nietzsche is dead.” God  (August 25,1900) </vt:lpstr>
      <vt:lpstr>PowerPoint Presentation</vt:lpstr>
      <vt:lpstr>The “Church-Going Era”</vt:lpstr>
      <vt:lpstr>How the Church-Going Era  Affected Our Congregations</vt:lpstr>
      <vt:lpstr>Assumptions from the “Church-Going Era”</vt:lpstr>
      <vt:lpstr>Don’t start with, “What?” (Church) Start with “Why?” (Raise Disciples)</vt:lpstr>
      <vt:lpstr>PowerPoint Presentation</vt:lpstr>
      <vt:lpstr>PowerPoint Presentation</vt:lpstr>
      <vt:lpstr>When we put, “What?” (Church)  over “Why?” (Raising Disciples)…</vt:lpstr>
      <vt:lpstr>Three Discipleship Shifts . .</vt:lpstr>
      <vt:lpstr>Discipleship Shift # 1</vt:lpstr>
      <vt:lpstr>PowerPoint Presentation</vt:lpstr>
      <vt:lpstr>Membership Model        Discipleship Model</vt:lpstr>
      <vt:lpstr>Membership Model        Discipleship Model</vt:lpstr>
      <vt:lpstr>Vital Churches are  “Changing the Scorecard”</vt:lpstr>
      <vt:lpstr>PowerPoint Presentation</vt:lpstr>
      <vt:lpstr>Discipleship Shift # 2</vt:lpstr>
      <vt:lpstr>Discipleship Shift # 3</vt:lpstr>
      <vt:lpstr>We are strangers in a strange land.</vt:lpstr>
      <vt:lpstr>Closing the gap between Church Life &amp; Real Life</vt:lpstr>
      <vt:lpstr>Making disciples will look different today… </vt:lpstr>
      <vt:lpstr>Generations Can Clash!</vt:lpstr>
      <vt:lpstr>Making disciples will look different today… </vt:lpstr>
      <vt:lpstr>PowerPoint Presentation</vt:lpstr>
      <vt:lpstr>Making disciples involves transformation…</vt:lpstr>
      <vt:lpstr>Discipleship Shifts . .</vt:lpstr>
      <vt:lpstr>PowerPoint Presentation</vt:lpstr>
      <vt:lpstr>Solving Problems</vt:lpstr>
      <vt:lpstr>An Example of Solving Problems</vt:lpstr>
      <vt:lpstr>Adapting to Conditions</vt:lpstr>
      <vt:lpstr>Solving Problems</vt:lpstr>
      <vt:lpstr>Solving Problems</vt:lpstr>
      <vt:lpstr>Don’t lose sight of the goal: Discipleship </vt:lpstr>
      <vt:lpstr>To follow Jesus, we must leave the highway…</vt:lpstr>
      <vt:lpstr>To follow Jesus, we must go like Lewis and Clark…</vt:lpstr>
      <vt:lpstr>To follow Jesus, we must go like the first disciples…  (leave our nets behind)</vt:lpstr>
      <vt:lpstr>To follow Jesus, we must  go like Peter (the disciple)…</vt:lpstr>
      <vt:lpstr>Not Peter the Apostle</vt:lpstr>
      <vt:lpstr>To follow Jesus, we must go like Paul… (“Fooled me once…”)</vt:lpstr>
      <vt:lpstr>Remember!</vt:lpstr>
      <vt:lpstr>PowerPoint Presentation</vt:lpstr>
    </vt:vector>
  </TitlesOfParts>
  <Manager/>
  <Company>Church Extension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Rosine</dc:creator>
  <cp:keywords/>
  <dc:description/>
  <cp:lastModifiedBy>David W. Jones</cp:lastModifiedBy>
  <cp:revision>184</cp:revision>
  <cp:lastPrinted>2008-07-25T00:09:01Z</cp:lastPrinted>
  <dcterms:created xsi:type="dcterms:W3CDTF">2008-07-20T00:00:04Z</dcterms:created>
  <dcterms:modified xsi:type="dcterms:W3CDTF">2017-05-21T20:10:17Z</dcterms:modified>
  <cp:category/>
</cp:coreProperties>
</file>