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583" r:id="rId2"/>
    <p:sldId id="584" r:id="rId3"/>
    <p:sldId id="585" r:id="rId4"/>
    <p:sldId id="586" r:id="rId5"/>
    <p:sldId id="587" r:id="rId6"/>
    <p:sldId id="588" r:id="rId7"/>
    <p:sldId id="589" r:id="rId8"/>
    <p:sldId id="590" r:id="rId9"/>
    <p:sldId id="591" r:id="rId10"/>
    <p:sldId id="592" r:id="rId11"/>
    <p:sldId id="593" r:id="rId12"/>
    <p:sldId id="594" r:id="rId13"/>
    <p:sldId id="603" r:id="rId14"/>
    <p:sldId id="604" r:id="rId15"/>
    <p:sldId id="612" r:id="rId16"/>
    <p:sldId id="613" r:id="rId17"/>
    <p:sldId id="614" r:id="rId18"/>
    <p:sldId id="606" r:id="rId19"/>
    <p:sldId id="611" r:id="rId20"/>
    <p:sldId id="408" r:id="rId21"/>
    <p:sldId id="442" r:id="rId22"/>
    <p:sldId id="443" r:id="rId23"/>
    <p:sldId id="444" r:id="rId24"/>
    <p:sldId id="420" r:id="rId25"/>
    <p:sldId id="446" r:id="rId26"/>
    <p:sldId id="407" r:id="rId27"/>
    <p:sldId id="607" r:id="rId28"/>
    <p:sldId id="426" r:id="rId29"/>
    <p:sldId id="425" r:id="rId30"/>
    <p:sldId id="437" r:id="rId31"/>
    <p:sldId id="333" r:id="rId32"/>
    <p:sldId id="261" r:id="rId33"/>
    <p:sldId id="602" r:id="rId34"/>
    <p:sldId id="430" r:id="rId35"/>
    <p:sldId id="421" r:id="rId36"/>
    <p:sldId id="337" r:id="rId37"/>
    <p:sldId id="335" r:id="rId38"/>
    <p:sldId id="608" r:id="rId39"/>
    <p:sldId id="609" r:id="rId40"/>
    <p:sldId id="610" r:id="rId41"/>
    <p:sldId id="600" r:id="rId42"/>
    <p:sldId id="338" r:id="rId43"/>
    <p:sldId id="615" r:id="rId44"/>
    <p:sldId id="638" r:id="rId45"/>
    <p:sldId id="639" r:id="rId46"/>
    <p:sldId id="640" r:id="rId47"/>
    <p:sldId id="641" r:id="rId48"/>
    <p:sldId id="642" r:id="rId49"/>
    <p:sldId id="618" r:id="rId50"/>
    <p:sldId id="617" r:id="rId51"/>
    <p:sldId id="580" r:id="rId52"/>
    <p:sldId id="621" r:id="rId53"/>
    <p:sldId id="622" r:id="rId54"/>
    <p:sldId id="623" r:id="rId55"/>
    <p:sldId id="624" r:id="rId56"/>
    <p:sldId id="625" r:id="rId57"/>
    <p:sldId id="626" r:id="rId58"/>
    <p:sldId id="627" r:id="rId59"/>
    <p:sldId id="628" r:id="rId60"/>
    <p:sldId id="644" r:id="rId61"/>
    <p:sldId id="629" r:id="rId62"/>
    <p:sldId id="630" r:id="rId63"/>
    <p:sldId id="619" r:id="rId64"/>
    <p:sldId id="620" r:id="rId65"/>
    <p:sldId id="637" r:id="rId66"/>
    <p:sldId id="636" r:id="rId67"/>
    <p:sldId id="581" r:id="rId68"/>
    <p:sldId id="635" r:id="rId69"/>
    <p:sldId id="643" r:id="rId70"/>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E6936FA1-A5E6-4110-B4C1-43186B1CCEF4}" type="datetimeFigureOut">
              <a:rPr lang="en-US" smtClean="0"/>
              <a:t>1/20/2017</a:t>
            </a:fld>
            <a:endParaRPr lang="en-US"/>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9DC549DB-C97F-4D2C-818C-D00AAE81DEA3}" type="slidenum">
              <a:rPr lang="en-US" smtClean="0"/>
              <a:t>‹#›</a:t>
            </a:fld>
            <a:endParaRPr lang="en-US"/>
          </a:p>
        </p:txBody>
      </p:sp>
    </p:spTree>
    <p:extLst>
      <p:ext uri="{BB962C8B-B14F-4D97-AF65-F5344CB8AC3E}">
        <p14:creationId xmlns:p14="http://schemas.microsoft.com/office/powerpoint/2010/main" val="506114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318125" y="0"/>
            <a:ext cx="4068763" cy="355600"/>
          </a:xfrm>
          <a:prstGeom prst="rect">
            <a:avLst/>
          </a:prstGeom>
        </p:spPr>
        <p:txBody>
          <a:bodyPr vert="horz" lIns="91440" tIns="45720" rIns="91440" bIns="45720" rtlCol="0"/>
          <a:lstStyle>
            <a:lvl1pPr algn="r">
              <a:defRPr sz="1200"/>
            </a:lvl1pPr>
          </a:lstStyle>
          <a:p>
            <a:fld id="{CBB2751F-A60C-45F1-9E1C-AEFFECBB33F3}" type="datetimeFigureOut">
              <a:rPr lang="en-US" smtClean="0"/>
              <a:t>1/20/2017</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8213" y="3417888"/>
            <a:ext cx="7512050" cy="27971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46875"/>
            <a:ext cx="4068763" cy="3556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318125" y="6746875"/>
            <a:ext cx="4068763" cy="355600"/>
          </a:xfrm>
          <a:prstGeom prst="rect">
            <a:avLst/>
          </a:prstGeom>
        </p:spPr>
        <p:txBody>
          <a:bodyPr vert="horz" lIns="91440" tIns="45720" rIns="91440" bIns="45720" rtlCol="0" anchor="b"/>
          <a:lstStyle>
            <a:lvl1pPr algn="r">
              <a:defRPr sz="1200"/>
            </a:lvl1pPr>
          </a:lstStyle>
          <a:p>
            <a:fld id="{6D620CB7-6AD5-4B41-ADD5-C69703C5C293}" type="slidenum">
              <a:rPr lang="en-US" smtClean="0"/>
              <a:t>‹#›</a:t>
            </a:fld>
            <a:endParaRPr lang="en-US"/>
          </a:p>
        </p:txBody>
      </p:sp>
    </p:spTree>
    <p:extLst>
      <p:ext uri="{BB962C8B-B14F-4D97-AF65-F5344CB8AC3E}">
        <p14:creationId xmlns:p14="http://schemas.microsoft.com/office/powerpoint/2010/main" val="1965906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CC9DC-483E-4EB2-802F-DFE2EBF9D59D}" type="slidenum">
              <a:rPr lang="en-US" altLang="en-US"/>
              <a:pPr/>
              <a:t>1</a:t>
            </a:fld>
            <a:endParaRPr lang="en-US" alt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992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For The Golden Circle to work properly, you must have: </a:t>
            </a:r>
          </a:p>
          <a:p>
            <a:r>
              <a:rPr lang="en-US" sz="1200" u="none" kern="1200" baseline="0" dirty="0" smtClean="0">
                <a:solidFill>
                  <a:schemeClr val="tx1"/>
                </a:solidFill>
                <a:latin typeface="+mn-lt"/>
                <a:ea typeface="+mn-ea"/>
                <a:cs typeface="+mn-cs"/>
              </a:rPr>
              <a:t>1. Clarity of Why,</a:t>
            </a:r>
          </a:p>
          <a:p>
            <a:r>
              <a:rPr lang="en-US" sz="1200" u="none" kern="1200" baseline="0" dirty="0" smtClean="0">
                <a:solidFill>
                  <a:schemeClr val="tx1"/>
                </a:solidFill>
                <a:latin typeface="+mn-lt"/>
                <a:ea typeface="+mn-ea"/>
                <a:cs typeface="+mn-cs"/>
              </a:rPr>
              <a:t>2. Discipline of How, and </a:t>
            </a:r>
          </a:p>
          <a:p>
            <a:r>
              <a:rPr lang="en-US" sz="1200" u="none" kern="1200" baseline="0" dirty="0" smtClean="0">
                <a:solidFill>
                  <a:schemeClr val="tx1"/>
                </a:solidFill>
                <a:latin typeface="+mn-lt"/>
                <a:ea typeface="+mn-ea"/>
                <a:cs typeface="+mn-cs"/>
              </a:rPr>
              <a:t>3. Consistency of What.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No one section of The Golden Circle is more important than the other. The most important thing is a balance across all three.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WHY:</a:t>
            </a:r>
          </a:p>
          <a:p>
            <a:r>
              <a:rPr lang="en-US" sz="1200" u="none" kern="1200" baseline="0" dirty="0" smtClean="0">
                <a:solidFill>
                  <a:schemeClr val="tx1"/>
                </a:solidFill>
                <a:latin typeface="+mn-lt"/>
                <a:ea typeface="+mn-ea"/>
                <a:cs typeface="+mn-cs"/>
              </a:rPr>
              <a:t>If you don’t know Why you do What you do, how can you expect anyone else to know? For others to know your Why, you must first have clarity of your own Why.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HOW:</a:t>
            </a:r>
          </a:p>
          <a:p>
            <a:r>
              <a:rPr lang="en-US" sz="1200" u="none" kern="1200" baseline="0" dirty="0" smtClean="0">
                <a:solidFill>
                  <a:schemeClr val="tx1"/>
                </a:solidFill>
                <a:latin typeface="+mn-lt"/>
                <a:ea typeface="+mn-ea"/>
                <a:cs typeface="+mn-cs"/>
              </a:rPr>
              <a:t>The actions that you and your people take to bring your cause to life must be aligned with your values, guiding principles, strengths and beliefs.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WHAT:</a:t>
            </a:r>
          </a:p>
          <a:p>
            <a:r>
              <a:rPr lang="en-US" sz="1200" u="none" kern="1200" baseline="0" dirty="0" smtClean="0">
                <a:solidFill>
                  <a:schemeClr val="tx1"/>
                </a:solidFill>
                <a:latin typeface="+mn-lt"/>
                <a:ea typeface="+mn-ea"/>
                <a:cs typeface="+mn-cs"/>
              </a:rPr>
              <a:t>And everything you say and everything you do must be consistent with what you believe. After all, we live in the tangible world. The only way people will know what you believe is if you say and do the things you actually believe.</a:t>
            </a:r>
          </a:p>
          <a:p>
            <a:endParaRPr lang="pl-PL"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57125F6-CA9B-8B47-9344-DC4B29897284}" type="slidenum">
              <a:rPr lang="en-US" smtClean="0"/>
              <a:pPr/>
              <a:t>59</a:t>
            </a:fld>
            <a:endParaRPr lang="en-US"/>
          </a:p>
        </p:txBody>
      </p:sp>
    </p:spTree>
    <p:extLst>
      <p:ext uri="{BB962C8B-B14F-4D97-AF65-F5344CB8AC3E}">
        <p14:creationId xmlns:p14="http://schemas.microsoft.com/office/powerpoint/2010/main" val="285904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Golden Circle is not just a communication tool; it also provides some insight into how great organizations are structured. If we imagine The Golden Circle as a three-dimensional model, it’s a top down view of a cone.</a:t>
            </a:r>
          </a:p>
          <a:p>
            <a:r>
              <a:rPr lang="en-US" sz="1200" u="none" kern="1200" baseline="0" dirty="0" smtClean="0">
                <a:solidFill>
                  <a:schemeClr val="tx1"/>
                </a:solidFill>
                <a:latin typeface="+mn-lt"/>
                <a:ea typeface="+mn-ea"/>
                <a:cs typeface="+mn-cs"/>
              </a:rPr>
              <a:t> </a:t>
            </a:r>
          </a:p>
          <a:p>
            <a:r>
              <a:rPr lang="en-US" sz="1200" u="none" kern="1200" baseline="0" dirty="0" smtClean="0">
                <a:solidFill>
                  <a:schemeClr val="tx1"/>
                </a:solidFill>
                <a:latin typeface="+mn-lt"/>
                <a:ea typeface="+mn-ea"/>
                <a:cs typeface="+mn-cs"/>
              </a:rPr>
              <a:t>The cone represents a company or an organization, an inherently organized system. At the top of the system, representing the Why, is a leader. She or he articulates the Why and points to a vision of a better future. The next level down, the How level, includes the people who are inspired by the leader’s cause. They give their blood, sweat and tears to build and bring the vision to life. The What, at the bottom of the cone, are the things the organization says and does that breathe life into the Why. They make it tangible. An organization communicates its Why through everything it says and does; the marketing, the products and services the company provides ... everything.</a:t>
            </a:r>
          </a:p>
          <a:p>
            <a:endParaRPr lang="en-US" sz="1200" u="non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7125F6-CA9B-8B47-9344-DC4B29897284}" type="slidenum">
              <a:rPr lang="en-US" smtClean="0"/>
              <a:pPr/>
              <a:t>61</a:t>
            </a:fld>
            <a:endParaRPr lang="en-US"/>
          </a:p>
        </p:txBody>
      </p:sp>
    </p:spTree>
    <p:extLst>
      <p:ext uri="{BB962C8B-B14F-4D97-AF65-F5344CB8AC3E}">
        <p14:creationId xmlns:p14="http://schemas.microsoft.com/office/powerpoint/2010/main" val="406196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For a message to spread, it must be loud AND clear. Like a megaphone.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Loud is easy, just drive sales or buy marketing. </a:t>
            </a:r>
          </a:p>
          <a:p>
            <a:r>
              <a:rPr lang="en-US" sz="1200" u="none" kern="1200" baseline="0" dirty="0" smtClean="0">
                <a:solidFill>
                  <a:schemeClr val="tx1"/>
                </a:solidFill>
                <a:latin typeface="+mn-lt"/>
                <a:ea typeface="+mn-ea"/>
                <a:cs typeface="+mn-cs"/>
              </a:rPr>
              <a:t>Clear is harder.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When an organization is clear about its purpose or its WHY, everyone, from employees to customers, can understand it. This clarity invites everyone who </a:t>
            </a:r>
          </a:p>
          <a:p>
            <a:r>
              <a:rPr lang="en-US" sz="1200" u="none" kern="1200" baseline="0" dirty="0" smtClean="0">
                <a:solidFill>
                  <a:schemeClr val="tx1"/>
                </a:solidFill>
                <a:latin typeface="+mn-lt"/>
                <a:ea typeface="+mn-ea"/>
                <a:cs typeface="+mn-cs"/>
              </a:rPr>
              <a:t>interacts with the organization to become champions of the cause, should they choose. Ideally, this clarity starts at the top of the organization and moves through the company. It can inspire people to create products, services, solutions and marketing that brings the Why to life. When everything you say and do echoes what you believe, you end up with a message that’s loud AND clear.</a:t>
            </a:r>
          </a:p>
          <a:p>
            <a:endParaRPr lang="en-US" dirty="0"/>
          </a:p>
        </p:txBody>
      </p:sp>
      <p:sp>
        <p:nvSpPr>
          <p:cNvPr id="4" name="Slide Number Placeholder 3"/>
          <p:cNvSpPr>
            <a:spLocks noGrp="1"/>
          </p:cNvSpPr>
          <p:nvPr>
            <p:ph type="sldNum" sz="quarter" idx="10"/>
          </p:nvPr>
        </p:nvSpPr>
        <p:spPr/>
        <p:txBody>
          <a:bodyPr/>
          <a:lstStyle/>
          <a:p>
            <a:fld id="{157125F6-CA9B-8B47-9344-DC4B29897284}" type="slidenum">
              <a:rPr lang="en-US" smtClean="0"/>
              <a:pPr/>
              <a:t>62</a:t>
            </a:fld>
            <a:endParaRPr lang="en-US"/>
          </a:p>
        </p:txBody>
      </p:sp>
    </p:spTree>
    <p:extLst>
      <p:ext uri="{BB962C8B-B14F-4D97-AF65-F5344CB8AC3E}">
        <p14:creationId xmlns:p14="http://schemas.microsoft.com/office/powerpoint/2010/main" val="417908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915E5-51FC-46C5-AA3D-B598D4BC5D93}" type="slidenum">
              <a:rPr lang="en-US" altLang="en-US"/>
              <a:pPr/>
              <a:t>3</a:t>
            </a:fld>
            <a:endParaRPr lang="en-US" alt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4110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EBC8A2-AF8D-4290-B316-B16CCDC78B2F}" type="slidenum">
              <a:rPr lang="en-US" altLang="en-US"/>
              <a:pPr/>
              <a:t>4</a:t>
            </a:fld>
            <a:endParaRPr lang="en-US" alt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327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u="none" kern="1200" baseline="0" dirty="0" smtClean="0">
                <a:solidFill>
                  <a:schemeClr val="tx1"/>
                </a:solidFill>
                <a:latin typeface="+mn-lt"/>
                <a:ea typeface="+mn-ea"/>
                <a:cs typeface="+mn-cs"/>
              </a:rPr>
              <a:t>Why is it that some leaders and organizations are able to inspire greater loyalty and engagement among their </a:t>
            </a:r>
          </a:p>
          <a:p>
            <a:r>
              <a:rPr lang="en-US" sz="1200" u="none" kern="1200" baseline="0" dirty="0" smtClean="0">
                <a:solidFill>
                  <a:schemeClr val="tx1"/>
                </a:solidFill>
                <a:latin typeface="+mn-lt"/>
                <a:ea typeface="+mn-ea"/>
                <a:cs typeface="+mn-cs"/>
              </a:rPr>
              <a:t>customers and employees alike? How are they are able to achieve and sustain inordinate amounts of success for years on end?</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Whether they realize it or not, all great and inspiring leaders and organizations think, act and communicate in the same way... and it is the complete opposite from everyone else.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Every single organization on the planet, even our own </a:t>
            </a:r>
          </a:p>
          <a:p>
            <a:r>
              <a:rPr lang="en-US" sz="1200" u="none" kern="1200" baseline="0" dirty="0" smtClean="0">
                <a:solidFill>
                  <a:schemeClr val="tx1"/>
                </a:solidFill>
                <a:latin typeface="+mn-lt"/>
                <a:ea typeface="+mn-ea"/>
                <a:cs typeface="+mn-cs"/>
              </a:rPr>
              <a:t>careers, function on three levels: </a:t>
            </a:r>
          </a:p>
          <a:p>
            <a:r>
              <a:rPr lang="en-US" sz="1200" u="none" kern="1200" baseline="0" dirty="0" smtClean="0">
                <a:solidFill>
                  <a:schemeClr val="tx1"/>
                </a:solidFill>
                <a:latin typeface="+mn-lt"/>
                <a:ea typeface="+mn-ea"/>
                <a:cs typeface="+mn-cs"/>
              </a:rPr>
              <a:t>1. What we do</a:t>
            </a:r>
          </a:p>
          <a:p>
            <a:r>
              <a:rPr lang="en-US" sz="1200" u="none" kern="1200" baseline="0" dirty="0" smtClean="0">
                <a:solidFill>
                  <a:schemeClr val="tx1"/>
                </a:solidFill>
                <a:latin typeface="+mn-lt"/>
                <a:ea typeface="+mn-ea"/>
                <a:cs typeface="+mn-cs"/>
              </a:rPr>
              <a:t>2. How we do it, and </a:t>
            </a:r>
          </a:p>
          <a:p>
            <a:r>
              <a:rPr lang="pl-PL" sz="1200" u="none" kern="1200" baseline="0" dirty="0" smtClean="0">
                <a:solidFill>
                  <a:schemeClr val="tx1"/>
                </a:solidFill>
                <a:latin typeface="+mn-lt"/>
                <a:ea typeface="+mn-ea"/>
                <a:cs typeface="+mn-cs"/>
              </a:rPr>
              <a:t>3. </a:t>
            </a:r>
            <a:r>
              <a:rPr lang="pl-PL" sz="1200" u="none" kern="1200" baseline="0" dirty="0" err="1" smtClean="0">
                <a:solidFill>
                  <a:schemeClr val="tx1"/>
                </a:solidFill>
                <a:latin typeface="+mn-lt"/>
                <a:ea typeface="+mn-ea"/>
                <a:cs typeface="+mn-cs"/>
              </a:rPr>
              <a:t>Why</a:t>
            </a:r>
            <a:r>
              <a:rPr lang="pl-PL" sz="1200" u="none" kern="1200" baseline="0" dirty="0" smtClean="0">
                <a:solidFill>
                  <a:schemeClr val="tx1"/>
                </a:solidFill>
                <a:latin typeface="+mn-lt"/>
                <a:ea typeface="+mn-ea"/>
                <a:cs typeface="+mn-cs"/>
              </a:rPr>
              <a:t> we do </a:t>
            </a:r>
            <a:r>
              <a:rPr lang="pl-PL" sz="1200" u="none" kern="1200" baseline="0" dirty="0" err="1" smtClean="0">
                <a:solidFill>
                  <a:schemeClr val="tx1"/>
                </a:solidFill>
                <a:latin typeface="+mn-lt"/>
                <a:ea typeface="+mn-ea"/>
                <a:cs typeface="+mn-cs"/>
              </a:rPr>
              <a:t>it</a:t>
            </a:r>
            <a:r>
              <a:rPr lang="pl-PL" sz="1200" u="none" kern="1200" baseline="0" dirty="0" smtClean="0">
                <a:solidFill>
                  <a:schemeClr val="tx1"/>
                </a:solidFill>
                <a:latin typeface="+mn-lt"/>
                <a:ea typeface="+mn-ea"/>
                <a:cs typeface="+mn-cs"/>
              </a:rPr>
              <a:t>. </a:t>
            </a:r>
          </a:p>
          <a:p>
            <a:endParaRPr lang="pl-PL" sz="1200" u="none" kern="1200" baseline="0" dirty="0" smtClean="0">
              <a:solidFill>
                <a:schemeClr val="tx1"/>
              </a:solidFill>
              <a:latin typeface="+mn-lt"/>
              <a:ea typeface="+mn-ea"/>
              <a:cs typeface="+mn-cs"/>
            </a:endParaRPr>
          </a:p>
          <a:p>
            <a:r>
              <a:rPr lang="pl-PL" sz="1200" u="none" kern="1200" baseline="0" dirty="0" err="1" smtClean="0">
                <a:solidFill>
                  <a:schemeClr val="tx1"/>
                </a:solidFill>
                <a:latin typeface="+mn-lt"/>
                <a:ea typeface="+mn-ea"/>
                <a:cs typeface="+mn-cs"/>
              </a:rPr>
              <a:t>When</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those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three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pieces</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are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aligned</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it</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gives</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us</a:t>
            </a:r>
            <a:r>
              <a:rPr lang="pl-PL" sz="1200" u="none" kern="1200" baseline="0" dirty="0" smtClean="0">
                <a:solidFill>
                  <a:schemeClr val="tx1"/>
                </a:solidFill>
                <a:latin typeface="+mn-lt"/>
                <a:ea typeface="+mn-ea"/>
                <a:cs typeface="+mn-cs"/>
              </a:rPr>
              <a:t> a </a:t>
            </a:r>
            <a:r>
              <a:rPr lang="pl-PL" sz="1200" u="none" kern="1200" baseline="0" dirty="0" err="1" smtClean="0">
                <a:solidFill>
                  <a:schemeClr val="tx1"/>
                </a:solidFill>
                <a:latin typeface="+mn-lt"/>
                <a:ea typeface="+mn-ea"/>
                <a:cs typeface="+mn-cs"/>
              </a:rPr>
              <a:t>filter</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through</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which</a:t>
            </a:r>
            <a:r>
              <a:rPr lang="pl-PL" sz="1200" u="none" kern="1200" baseline="0" dirty="0" smtClean="0">
                <a:solidFill>
                  <a:schemeClr val="tx1"/>
                </a:solidFill>
                <a:latin typeface="+mn-lt"/>
                <a:ea typeface="+mn-ea"/>
                <a:cs typeface="+mn-cs"/>
              </a:rPr>
              <a:t> to </a:t>
            </a:r>
            <a:r>
              <a:rPr lang="pl-PL" sz="1200" u="none" kern="1200" baseline="0" dirty="0" err="1" smtClean="0">
                <a:solidFill>
                  <a:schemeClr val="tx1"/>
                </a:solidFill>
                <a:latin typeface="+mn-lt"/>
                <a:ea typeface="+mn-ea"/>
                <a:cs typeface="+mn-cs"/>
              </a:rPr>
              <a:t>make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decisions</a:t>
            </a:r>
            <a:r>
              <a:rPr lang="pl-PL" sz="1200" u="none" kern="1200" baseline="0" dirty="0" smtClean="0">
                <a:solidFill>
                  <a:schemeClr val="tx1"/>
                </a:solidFill>
                <a:latin typeface="+mn-lt"/>
                <a:ea typeface="+mn-ea"/>
                <a:cs typeface="+mn-cs"/>
              </a:rPr>
              <a:t>. It </a:t>
            </a:r>
            <a:r>
              <a:rPr lang="pl-PL" sz="1200" u="none" kern="1200" baseline="0" dirty="0" err="1" smtClean="0">
                <a:solidFill>
                  <a:schemeClr val="tx1"/>
                </a:solidFill>
                <a:latin typeface="+mn-lt"/>
                <a:ea typeface="+mn-ea"/>
                <a:cs typeface="+mn-cs"/>
              </a:rPr>
              <a:t>provides</a:t>
            </a:r>
            <a:r>
              <a:rPr lang="pl-PL" sz="1200" u="none" kern="1200" baseline="0" dirty="0" smtClean="0">
                <a:solidFill>
                  <a:schemeClr val="tx1"/>
                </a:solidFill>
                <a:latin typeface="+mn-lt"/>
                <a:ea typeface="+mn-ea"/>
                <a:cs typeface="+mn-cs"/>
              </a:rPr>
              <a:t> a </a:t>
            </a:r>
          </a:p>
          <a:p>
            <a:r>
              <a:rPr lang="pl-PL" sz="1200" u="none" kern="1200" baseline="0" dirty="0" err="1" smtClean="0">
                <a:solidFill>
                  <a:schemeClr val="tx1"/>
                </a:solidFill>
                <a:latin typeface="+mn-lt"/>
                <a:ea typeface="+mn-ea"/>
                <a:cs typeface="+mn-cs"/>
              </a:rPr>
              <a:t>foundation</a:t>
            </a:r>
            <a:r>
              <a:rPr lang="pl-PL" sz="1200" u="none" kern="1200" baseline="0" dirty="0" smtClean="0">
                <a:solidFill>
                  <a:schemeClr val="tx1"/>
                </a:solidFill>
                <a:latin typeface="+mn-lt"/>
                <a:ea typeface="+mn-ea"/>
                <a:cs typeface="+mn-cs"/>
              </a:rPr>
              <a:t> for </a:t>
            </a:r>
            <a:r>
              <a:rPr lang="pl-PL" sz="1200" u="none" kern="1200" baseline="0" dirty="0" err="1" smtClean="0">
                <a:solidFill>
                  <a:schemeClr val="tx1"/>
                </a:solidFill>
                <a:latin typeface="+mn-lt"/>
                <a:ea typeface="+mn-ea"/>
                <a:cs typeface="+mn-cs"/>
              </a:rPr>
              <a:t>innovation</a:t>
            </a:r>
            <a:r>
              <a:rPr lang="pl-PL" sz="1200" u="none" kern="1200" baseline="0" dirty="0" smtClean="0">
                <a:solidFill>
                  <a:schemeClr val="tx1"/>
                </a:solidFill>
                <a:latin typeface="+mn-lt"/>
                <a:ea typeface="+mn-ea"/>
                <a:cs typeface="+mn-cs"/>
              </a:rPr>
              <a:t> and for </a:t>
            </a:r>
            <a:r>
              <a:rPr lang="pl-PL" sz="1200" u="none" kern="1200" baseline="0" dirty="0" err="1" smtClean="0">
                <a:solidFill>
                  <a:schemeClr val="tx1"/>
                </a:solidFill>
                <a:latin typeface="+mn-lt"/>
                <a:ea typeface="+mn-ea"/>
                <a:cs typeface="+mn-cs"/>
              </a:rPr>
              <a:t>building</a:t>
            </a:r>
            <a:r>
              <a:rPr lang="pl-PL" sz="1200" u="none" kern="1200" baseline="0" dirty="0" smtClean="0">
                <a:solidFill>
                  <a:schemeClr val="tx1"/>
                </a:solidFill>
                <a:latin typeface="+mn-lt"/>
                <a:ea typeface="+mn-ea"/>
                <a:cs typeface="+mn-cs"/>
              </a:rPr>
              <a:t> trust. </a:t>
            </a:r>
            <a:r>
              <a:rPr lang="pl-PL" sz="1200" u="none" kern="1200" baseline="0" dirty="0" err="1" smtClean="0">
                <a:solidFill>
                  <a:schemeClr val="tx1"/>
                </a:solidFill>
                <a:latin typeface="+mn-lt"/>
                <a:ea typeface="+mn-ea"/>
                <a:cs typeface="+mn-cs"/>
              </a:rPr>
              <a:t>When</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all</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three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pieces</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are</a:t>
            </a:r>
            <a:r>
              <a:rPr lang="pl-PL" sz="1200" u="none" kern="1200" baseline="0" dirty="0" smtClean="0">
                <a:solidFill>
                  <a:schemeClr val="tx1"/>
                </a:solidFill>
                <a:latin typeface="+mn-lt"/>
                <a:ea typeface="+mn-ea"/>
                <a:cs typeface="+mn-cs"/>
              </a:rPr>
              <a:t> in </a:t>
            </a:r>
            <a:r>
              <a:rPr lang="pl-PL" sz="1200" u="none" kern="1200" baseline="0" dirty="0" err="1" smtClean="0">
                <a:solidFill>
                  <a:schemeClr val="tx1"/>
                </a:solidFill>
                <a:latin typeface="+mn-lt"/>
                <a:ea typeface="+mn-ea"/>
                <a:cs typeface="+mn-cs"/>
              </a:rPr>
              <a:t>balance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others</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will</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say</a:t>
            </a:r>
            <a:r>
              <a:rPr lang="pl-PL" sz="1200" u="none" kern="1200" baseline="0" dirty="0" smtClean="0">
                <a:solidFill>
                  <a:schemeClr val="tx1"/>
                </a:solidFill>
                <a:latin typeface="+mn-lt"/>
                <a:ea typeface="+mn-ea"/>
                <a:cs typeface="+mn-cs"/>
              </a:rPr>
              <a:t>, with </a:t>
            </a:r>
          </a:p>
          <a:p>
            <a:r>
              <a:rPr lang="pl-PL" sz="1200" u="none" kern="1200" baseline="0" dirty="0" err="1" smtClean="0">
                <a:solidFill>
                  <a:schemeClr val="tx1"/>
                </a:solidFill>
                <a:latin typeface="+mn-lt"/>
                <a:ea typeface="+mn-ea"/>
                <a:cs typeface="+mn-cs"/>
              </a:rPr>
              <a:t>absolute</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clarity</a:t>
            </a:r>
            <a:r>
              <a:rPr lang="pl-PL" sz="1200" u="none" kern="1200" baseline="0" dirty="0" smtClean="0">
                <a:solidFill>
                  <a:schemeClr val="tx1"/>
                </a:solidFill>
                <a:latin typeface="+mn-lt"/>
                <a:ea typeface="+mn-ea"/>
                <a:cs typeface="+mn-cs"/>
              </a:rPr>
              <a:t> and </a:t>
            </a:r>
            <a:r>
              <a:rPr lang="pl-PL" sz="1200" u="none" kern="1200" baseline="0" dirty="0" err="1" smtClean="0">
                <a:solidFill>
                  <a:schemeClr val="tx1"/>
                </a:solidFill>
                <a:latin typeface="+mn-lt"/>
                <a:ea typeface="+mn-ea"/>
                <a:cs typeface="+mn-cs"/>
              </a:rPr>
              <a:t>certainty</a:t>
            </a:r>
            <a:r>
              <a:rPr lang="pl-PL" sz="1200" u="none" kern="1200" baseline="0" dirty="0" smtClean="0">
                <a:solidFill>
                  <a:schemeClr val="tx1"/>
                </a:solidFill>
                <a:latin typeface="+mn-lt"/>
                <a:ea typeface="+mn-ea"/>
                <a:cs typeface="+mn-cs"/>
              </a:rPr>
              <a:t>, “We </a:t>
            </a:r>
            <a:r>
              <a:rPr lang="pl-PL" sz="1200" u="none" kern="1200" baseline="0" dirty="0" err="1" smtClean="0">
                <a:solidFill>
                  <a:schemeClr val="tx1"/>
                </a:solidFill>
                <a:latin typeface="+mn-lt"/>
                <a:ea typeface="+mn-ea"/>
                <a:cs typeface="+mn-cs"/>
              </a:rPr>
              <a:t>know</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who</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you</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are</a:t>
            </a:r>
            <a:r>
              <a:rPr lang="pl-PL" sz="1200" u="none" kern="1200" baseline="0" dirty="0" smtClean="0">
                <a:solidFill>
                  <a:schemeClr val="tx1"/>
                </a:solidFill>
                <a:latin typeface="+mn-lt"/>
                <a:ea typeface="+mn-ea"/>
                <a:cs typeface="+mn-cs"/>
              </a:rPr>
              <a:t>,” “We </a:t>
            </a:r>
            <a:r>
              <a:rPr lang="pl-PL" sz="1200" u="none" kern="1200" baseline="0" dirty="0" err="1" smtClean="0">
                <a:solidFill>
                  <a:schemeClr val="tx1"/>
                </a:solidFill>
                <a:latin typeface="+mn-lt"/>
                <a:ea typeface="+mn-ea"/>
                <a:cs typeface="+mn-cs"/>
              </a:rPr>
              <a:t>know</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what</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you</a:t>
            </a:r>
            <a:r>
              <a:rPr lang="pl-PL" sz="1200" u="none" kern="1200" baseline="0" dirty="0" smtClean="0">
                <a:solidFill>
                  <a:schemeClr val="tx1"/>
                </a:solidFill>
                <a:latin typeface="+mn-lt"/>
                <a:ea typeface="+mn-ea"/>
                <a:cs typeface="+mn-cs"/>
              </a:rPr>
              <a:t> stand for.” </a:t>
            </a:r>
          </a:p>
          <a:p>
            <a:endParaRPr lang="pl-PL" sz="1200" u="none" kern="1200" baseline="0" dirty="0" smtClean="0">
              <a:solidFill>
                <a:schemeClr val="tx1"/>
              </a:solidFill>
              <a:latin typeface="+mn-lt"/>
              <a:ea typeface="+mn-ea"/>
              <a:cs typeface="+mn-cs"/>
            </a:endParaRPr>
          </a:p>
          <a:p>
            <a:r>
              <a:rPr lang="pl-PL" sz="1200" u="none" kern="1200" baseline="0" dirty="0" err="1" smtClean="0">
                <a:solidFill>
                  <a:schemeClr val="tx1"/>
                </a:solidFill>
                <a:latin typeface="+mn-lt"/>
                <a:ea typeface="+mn-ea"/>
                <a:cs typeface="+mn-cs"/>
              </a:rPr>
              <a:t>This</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simple</a:t>
            </a:r>
            <a:r>
              <a:rPr lang="pl-PL" sz="1200" u="none" kern="1200" baseline="0" dirty="0" smtClean="0">
                <a:solidFill>
                  <a:schemeClr val="tx1"/>
                </a:solidFill>
                <a:latin typeface="+mn-lt"/>
                <a:ea typeface="+mn-ea"/>
                <a:cs typeface="+mn-cs"/>
              </a:rPr>
              <a:t> idea </a:t>
            </a:r>
            <a:r>
              <a:rPr lang="pl-PL" sz="1200" u="none" kern="1200" baseline="0" dirty="0" err="1" smtClean="0">
                <a:solidFill>
                  <a:schemeClr val="tx1"/>
                </a:solidFill>
                <a:latin typeface="+mn-lt"/>
                <a:ea typeface="+mn-ea"/>
                <a:cs typeface="+mn-cs"/>
              </a:rPr>
              <a:t>is</a:t>
            </a:r>
            <a:r>
              <a:rPr lang="pl-PL" sz="1200" u="none" kern="1200" baseline="0" dirty="0" smtClean="0">
                <a:solidFill>
                  <a:schemeClr val="tx1"/>
                </a:solidFill>
                <a:latin typeface="+mn-lt"/>
                <a:ea typeface="+mn-ea"/>
                <a:cs typeface="+mn-cs"/>
              </a:rPr>
              <a:t> The </a:t>
            </a:r>
            <a:r>
              <a:rPr lang="pl-PL" sz="1200" u="none" kern="1200" baseline="0" dirty="0" err="1" smtClean="0">
                <a:solidFill>
                  <a:schemeClr val="tx1"/>
                </a:solidFill>
                <a:latin typeface="+mn-lt"/>
                <a:ea typeface="+mn-ea"/>
                <a:cs typeface="+mn-cs"/>
              </a:rPr>
              <a:t>Golden</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Circle</a:t>
            </a:r>
            <a:r>
              <a:rPr lang="pl-PL" sz="1200" u="none" kern="1200" baseline="0" dirty="0" smtClean="0">
                <a:solidFill>
                  <a:schemeClr val="tx1"/>
                </a:solidFill>
                <a:latin typeface="+mn-lt"/>
                <a:ea typeface="+mn-ea"/>
                <a:cs typeface="+mn-cs"/>
              </a:rPr>
              <a:t>. It </a:t>
            </a:r>
            <a:r>
              <a:rPr lang="pl-PL" sz="1200" u="none" kern="1200" baseline="0" dirty="0" err="1" smtClean="0">
                <a:solidFill>
                  <a:schemeClr val="tx1"/>
                </a:solidFill>
                <a:latin typeface="+mn-lt"/>
                <a:ea typeface="+mn-ea"/>
                <a:cs typeface="+mn-cs"/>
              </a:rPr>
              <a:t>is</a:t>
            </a:r>
            <a:r>
              <a:rPr lang="pl-PL" sz="1200" u="none" kern="1200" baseline="0" dirty="0" smtClean="0">
                <a:solidFill>
                  <a:schemeClr val="tx1"/>
                </a:solidFill>
                <a:latin typeface="+mn-lt"/>
                <a:ea typeface="+mn-ea"/>
                <a:cs typeface="+mn-cs"/>
              </a:rPr>
              <a:t> a </a:t>
            </a:r>
            <a:r>
              <a:rPr lang="pl-PL" sz="1200" u="none" kern="1200" baseline="0" dirty="0" err="1" smtClean="0">
                <a:solidFill>
                  <a:schemeClr val="tx1"/>
                </a:solidFill>
                <a:latin typeface="+mn-lt"/>
                <a:ea typeface="+mn-ea"/>
                <a:cs typeface="+mn-cs"/>
              </a:rPr>
              <a:t>concept</a:t>
            </a:r>
            <a:r>
              <a:rPr lang="pl-PL" sz="1200" u="none" kern="1200" baseline="0" dirty="0" smtClean="0">
                <a:solidFill>
                  <a:schemeClr val="tx1"/>
                </a:solidFill>
                <a:latin typeface="+mn-lt"/>
                <a:ea typeface="+mn-ea"/>
                <a:cs typeface="+mn-cs"/>
              </a:rPr>
              <a:t> </a:t>
            </a:r>
            <a:r>
              <a:rPr lang="pl-PL" sz="1200" u="none" kern="1200" baseline="0" dirty="0" err="1" smtClean="0">
                <a:solidFill>
                  <a:schemeClr val="tx1"/>
                </a:solidFill>
                <a:latin typeface="+mn-lt"/>
                <a:ea typeface="+mn-ea"/>
                <a:cs typeface="+mn-cs"/>
              </a:rPr>
              <a:t>discovered</a:t>
            </a:r>
            <a:r>
              <a:rPr lang="pl-PL" sz="1200" u="none" kern="1200" baseline="0" dirty="0" smtClean="0">
                <a:solidFill>
                  <a:schemeClr val="tx1"/>
                </a:solidFill>
                <a:latin typeface="+mn-lt"/>
                <a:ea typeface="+mn-ea"/>
                <a:cs typeface="+mn-cs"/>
              </a:rPr>
              <a:t> by </a:t>
            </a:r>
            <a:r>
              <a:rPr lang="pl-PL" sz="1200" u="none" kern="1200" baseline="0" dirty="0" err="1" smtClean="0">
                <a:solidFill>
                  <a:schemeClr val="tx1"/>
                </a:solidFill>
                <a:latin typeface="+mn-lt"/>
                <a:ea typeface="+mn-ea"/>
                <a:cs typeface="+mn-cs"/>
              </a:rPr>
              <a:t>optimist</a:t>
            </a:r>
            <a:r>
              <a:rPr lang="pl-PL" sz="1200" u="none" kern="1200" baseline="0" dirty="0" smtClean="0">
                <a:solidFill>
                  <a:schemeClr val="tx1"/>
                </a:solidFill>
                <a:latin typeface="+mn-lt"/>
                <a:ea typeface="+mn-ea"/>
                <a:cs typeface="+mn-cs"/>
              </a:rPr>
              <a:t> and </a:t>
            </a:r>
            <a:r>
              <a:rPr lang="pl-PL" sz="1200" u="none" kern="1200" baseline="0" dirty="0" err="1" smtClean="0">
                <a:solidFill>
                  <a:schemeClr val="tx1"/>
                </a:solidFill>
                <a:latin typeface="+mn-lt"/>
                <a:ea typeface="+mn-ea"/>
                <a:cs typeface="+mn-cs"/>
              </a:rPr>
              <a:t>author</a:t>
            </a:r>
            <a:r>
              <a:rPr lang="pl-PL" sz="1200" u="none" kern="1200" baseline="0" dirty="0" smtClean="0">
                <a:solidFill>
                  <a:schemeClr val="tx1"/>
                </a:solidFill>
                <a:latin typeface="+mn-lt"/>
                <a:ea typeface="+mn-ea"/>
                <a:cs typeface="+mn-cs"/>
              </a:rPr>
              <a:t> Simon </a:t>
            </a:r>
            <a:r>
              <a:rPr lang="pl-PL" sz="1200" u="none" kern="1200" baseline="0" dirty="0" err="1" smtClean="0">
                <a:solidFill>
                  <a:schemeClr val="tx1"/>
                </a:solidFill>
                <a:latin typeface="+mn-lt"/>
                <a:ea typeface="+mn-ea"/>
                <a:cs typeface="+mn-cs"/>
              </a:rPr>
              <a:t>Sinek</a:t>
            </a:r>
            <a:r>
              <a:rPr lang="pl-PL" sz="1200" u="none"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157125F6-CA9B-8B47-9344-DC4B29897284}" type="slidenum">
              <a:rPr lang="en-US" smtClean="0"/>
              <a:pPr/>
              <a:t>53</a:t>
            </a:fld>
            <a:endParaRPr lang="en-US"/>
          </a:p>
        </p:txBody>
      </p:sp>
    </p:spTree>
    <p:extLst>
      <p:ext uri="{BB962C8B-B14F-4D97-AF65-F5344CB8AC3E}">
        <p14:creationId xmlns:p14="http://schemas.microsoft.com/office/powerpoint/2010/main" val="141823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kern="1200" baseline="0" dirty="0" smtClean="0">
                <a:solidFill>
                  <a:schemeClr val="tx1"/>
                </a:solidFill>
                <a:latin typeface="+mn-lt"/>
                <a:ea typeface="+mn-ea"/>
                <a:cs typeface="+mn-cs"/>
              </a:rPr>
              <a:t>Every organization and individual knows What they do. </a:t>
            </a:r>
          </a:p>
          <a:p>
            <a:r>
              <a:rPr lang="en-US" sz="1200" u="none" kern="1200" baseline="0" dirty="0" smtClean="0">
                <a:solidFill>
                  <a:schemeClr val="tx1"/>
                </a:solidFill>
                <a:latin typeface="+mn-lt"/>
                <a:ea typeface="+mn-ea"/>
                <a:cs typeface="+mn-cs"/>
              </a:rPr>
              <a:t>For an organization, these are the products they sell or the services they offer. For an individual, it is their job title or roles.</a:t>
            </a:r>
          </a:p>
        </p:txBody>
      </p:sp>
      <p:sp>
        <p:nvSpPr>
          <p:cNvPr id="4" name="Slide Number Placeholder 3"/>
          <p:cNvSpPr>
            <a:spLocks noGrp="1"/>
          </p:cNvSpPr>
          <p:nvPr>
            <p:ph type="sldNum" sz="quarter" idx="10"/>
          </p:nvPr>
        </p:nvSpPr>
        <p:spPr/>
        <p:txBody>
          <a:bodyPr/>
          <a:lstStyle/>
          <a:p>
            <a:fld id="{157125F6-CA9B-8B47-9344-DC4B29897284}" type="slidenum">
              <a:rPr lang="en-US" smtClean="0"/>
              <a:pPr/>
              <a:t>54</a:t>
            </a:fld>
            <a:endParaRPr lang="en-US"/>
          </a:p>
        </p:txBody>
      </p:sp>
    </p:spTree>
    <p:extLst>
      <p:ext uri="{BB962C8B-B14F-4D97-AF65-F5344CB8AC3E}">
        <p14:creationId xmlns:p14="http://schemas.microsoft.com/office/powerpoint/2010/main" val="372874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kern="1200" baseline="0" dirty="0" smtClean="0">
                <a:solidFill>
                  <a:schemeClr val="tx1"/>
                </a:solidFill>
                <a:latin typeface="+mn-lt"/>
                <a:ea typeface="+mn-ea"/>
                <a:cs typeface="+mn-cs"/>
              </a:rPr>
              <a:t>Some organizations and individuals know How they do what they do. They may call it their “differentiating value proposition,” “proprietary process” or </a:t>
            </a:r>
          </a:p>
          <a:p>
            <a:r>
              <a:rPr lang="en-US" sz="1200" u="none" kern="1200" baseline="0" dirty="0" smtClean="0">
                <a:solidFill>
                  <a:schemeClr val="tx1"/>
                </a:solidFill>
                <a:latin typeface="+mn-lt"/>
                <a:ea typeface="+mn-ea"/>
                <a:cs typeface="+mn-cs"/>
              </a:rPr>
              <a:t>“unique selling proposition (USP).” The </a:t>
            </a:r>
            <a:r>
              <a:rPr lang="en-US" sz="1200" u="none" kern="1200" baseline="0" dirty="0" err="1" smtClean="0">
                <a:solidFill>
                  <a:schemeClr val="tx1"/>
                </a:solidFill>
                <a:latin typeface="+mn-lt"/>
                <a:ea typeface="+mn-ea"/>
                <a:cs typeface="+mn-cs"/>
              </a:rPr>
              <a:t>Hows</a:t>
            </a:r>
            <a:r>
              <a:rPr lang="en-US" sz="1200" u="none" kern="1200" baseline="0" dirty="0" smtClean="0">
                <a:solidFill>
                  <a:schemeClr val="tx1"/>
                </a:solidFill>
                <a:latin typeface="+mn-lt"/>
                <a:ea typeface="+mn-ea"/>
                <a:cs typeface="+mn-cs"/>
              </a:rPr>
              <a:t> are an organization’s or individual’s strengths, values or guiding principles. These are the things they feel </a:t>
            </a:r>
          </a:p>
          <a:p>
            <a:r>
              <a:rPr lang="en-US" sz="1200" u="none" kern="1200" baseline="0" dirty="0" smtClean="0">
                <a:solidFill>
                  <a:schemeClr val="tx1"/>
                </a:solidFill>
                <a:latin typeface="+mn-lt"/>
                <a:ea typeface="+mn-ea"/>
                <a:cs typeface="+mn-cs"/>
              </a:rPr>
              <a:t>set them apart from their competition; the things they think make them special or different from everyone else. </a:t>
            </a:r>
          </a:p>
          <a:p>
            <a:endParaRPr lang="en-US" sz="1800" dirty="0">
              <a:latin typeface="Arial"/>
              <a:cs typeface="Arial"/>
            </a:endParaRPr>
          </a:p>
        </p:txBody>
      </p:sp>
      <p:sp>
        <p:nvSpPr>
          <p:cNvPr id="4" name="Slide Number Placeholder 3"/>
          <p:cNvSpPr>
            <a:spLocks noGrp="1"/>
          </p:cNvSpPr>
          <p:nvPr>
            <p:ph type="sldNum" sz="quarter" idx="10"/>
          </p:nvPr>
        </p:nvSpPr>
        <p:spPr/>
        <p:txBody>
          <a:bodyPr/>
          <a:lstStyle/>
          <a:p>
            <a:fld id="{157125F6-CA9B-8B47-9344-DC4B29897284}" type="slidenum">
              <a:rPr lang="en-US" smtClean="0"/>
              <a:pPr/>
              <a:t>55</a:t>
            </a:fld>
            <a:endParaRPr lang="en-US"/>
          </a:p>
        </p:txBody>
      </p:sp>
    </p:spTree>
    <p:extLst>
      <p:ext uri="{BB962C8B-B14F-4D97-AF65-F5344CB8AC3E}">
        <p14:creationId xmlns:p14="http://schemas.microsoft.com/office/powerpoint/2010/main" val="2380790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kern="1200" baseline="0" dirty="0" smtClean="0">
                <a:solidFill>
                  <a:schemeClr val="tx1"/>
                </a:solidFill>
                <a:latin typeface="+mn-lt"/>
                <a:ea typeface="+mn-ea"/>
                <a:cs typeface="+mn-cs"/>
              </a:rPr>
              <a:t>Very few people and very few organizations can clearly articulate Why they do what they do. Why is a purpose, a cause or a belief. It provides a clear answer to the questions, “Why do you get out of bed every morning?” “Why does your organization exist?” and “Why should that matter to anyone else?”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Making money is NOT a Why. Revenues, profits, salaries and other monetary measurements are simply results of what we do.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The Why is about our contribution to impact and serve others. The Why inspires us.</a:t>
            </a:r>
          </a:p>
        </p:txBody>
      </p:sp>
      <p:sp>
        <p:nvSpPr>
          <p:cNvPr id="4" name="Slide Number Placeholder 3"/>
          <p:cNvSpPr>
            <a:spLocks noGrp="1"/>
          </p:cNvSpPr>
          <p:nvPr>
            <p:ph type="sldNum" sz="quarter" idx="10"/>
          </p:nvPr>
        </p:nvSpPr>
        <p:spPr/>
        <p:txBody>
          <a:bodyPr/>
          <a:lstStyle/>
          <a:p>
            <a:fld id="{157125F6-CA9B-8B47-9344-DC4B29897284}" type="slidenum">
              <a:rPr lang="en-US" smtClean="0"/>
              <a:pPr/>
              <a:t>56</a:t>
            </a:fld>
            <a:endParaRPr lang="en-US"/>
          </a:p>
        </p:txBody>
      </p:sp>
    </p:spTree>
    <p:extLst>
      <p:ext uri="{BB962C8B-B14F-4D97-AF65-F5344CB8AC3E}">
        <p14:creationId xmlns:p14="http://schemas.microsoft.com/office/powerpoint/2010/main" val="310510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u="none" kern="1200" baseline="0" dirty="0" smtClean="0">
                <a:solidFill>
                  <a:schemeClr val="tx1"/>
                </a:solidFill>
                <a:latin typeface="+mn-lt"/>
                <a:ea typeface="+mn-ea"/>
                <a:cs typeface="+mn-cs"/>
              </a:rPr>
              <a:t>People naturally communicate from the outside-in; they typically go from what is easiest to understand </a:t>
            </a:r>
          </a:p>
          <a:p>
            <a:r>
              <a:rPr lang="en-US" sz="1200" u="none" kern="1200" baseline="0" dirty="0" smtClean="0">
                <a:solidFill>
                  <a:schemeClr val="tx1"/>
                </a:solidFill>
                <a:latin typeface="+mn-lt"/>
                <a:ea typeface="+mn-ea"/>
                <a:cs typeface="+mn-cs"/>
              </a:rPr>
              <a:t>to what is hardest to understand and explain. They tell people What they do, tell them How they are </a:t>
            </a:r>
          </a:p>
          <a:p>
            <a:r>
              <a:rPr lang="en-US" sz="1200" u="none" kern="1200" baseline="0" dirty="0" smtClean="0">
                <a:solidFill>
                  <a:schemeClr val="tx1"/>
                </a:solidFill>
                <a:latin typeface="+mn-lt"/>
                <a:ea typeface="+mn-ea"/>
                <a:cs typeface="+mn-cs"/>
              </a:rPr>
              <a:t>different or better, and then they expect a behavior like a purchase, a vote or support.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Here is how most organizations market and communicate: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What: “Here is our law firm.”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How: “We have the industry’s most intelligent </a:t>
            </a:r>
          </a:p>
          <a:p>
            <a:r>
              <a:rPr lang="en-US" sz="1200" u="none" kern="1200" baseline="0" dirty="0" smtClean="0">
                <a:solidFill>
                  <a:schemeClr val="tx1"/>
                </a:solidFill>
                <a:latin typeface="+mn-lt"/>
                <a:ea typeface="+mn-ea"/>
                <a:cs typeface="+mn-cs"/>
              </a:rPr>
              <a:t>lawyers, who graduated from the world’s top schools. Have you seen our client list? Only from the Fortune 500! And, check out our offices – they are absolutely pristine.”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Behavior: “Come do business with our law firm!”</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The problem is that What and How do not inspire action. Facts and figures make rational sense, but people do not make decisions purely based on facts and figures. Starting with What is what commodities do. Starting with Why is what leaders do. </a:t>
            </a:r>
          </a:p>
          <a:p>
            <a:r>
              <a:rPr lang="en-US" sz="1200" u="none" kern="1200" baseline="0" dirty="0" smtClean="0">
                <a:solidFill>
                  <a:schemeClr val="tx1"/>
                </a:solidFill>
                <a:latin typeface="+mn-lt"/>
                <a:ea typeface="+mn-ea"/>
                <a:cs typeface="+mn-cs"/>
              </a:rPr>
              <a:t>Leaders inspire.</a:t>
            </a:r>
            <a:endParaRPr lang="en-US" sz="1800" dirty="0"/>
          </a:p>
        </p:txBody>
      </p:sp>
      <p:sp>
        <p:nvSpPr>
          <p:cNvPr id="4" name="Slide Number Placeholder 3"/>
          <p:cNvSpPr>
            <a:spLocks noGrp="1"/>
          </p:cNvSpPr>
          <p:nvPr>
            <p:ph type="sldNum" sz="quarter" idx="10"/>
          </p:nvPr>
        </p:nvSpPr>
        <p:spPr/>
        <p:txBody>
          <a:bodyPr/>
          <a:lstStyle/>
          <a:p>
            <a:fld id="{157125F6-CA9B-8B47-9344-DC4B29897284}" type="slidenum">
              <a:rPr lang="en-US" smtClean="0"/>
              <a:pPr/>
              <a:t>57</a:t>
            </a:fld>
            <a:endParaRPr lang="en-US"/>
          </a:p>
        </p:txBody>
      </p:sp>
    </p:spTree>
    <p:extLst>
      <p:ext uri="{BB962C8B-B14F-4D97-AF65-F5344CB8AC3E}">
        <p14:creationId xmlns:p14="http://schemas.microsoft.com/office/powerpoint/2010/main" val="428607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u="none" kern="1200" baseline="0" dirty="0" smtClean="0">
                <a:solidFill>
                  <a:schemeClr val="tx1"/>
                </a:solidFill>
                <a:latin typeface="+mn-lt"/>
                <a:ea typeface="+mn-ea"/>
                <a:cs typeface="+mn-cs"/>
              </a:rPr>
              <a:t>Leaders and organizations with the capacity to inspire all think, act and communicate from the inside-out. They start with their Why. When they communicate their purpose or cause first, they communicate in a way that drives decision-making and behavior. </a:t>
            </a:r>
          </a:p>
          <a:p>
            <a:r>
              <a:rPr lang="en-US" sz="1200" u="none" kern="1200" baseline="0" dirty="0" smtClean="0">
                <a:solidFill>
                  <a:schemeClr val="tx1"/>
                </a:solidFill>
                <a:latin typeface="+mn-lt"/>
                <a:ea typeface="+mn-ea"/>
                <a:cs typeface="+mn-cs"/>
              </a:rPr>
              <a:t>It literally taps the part of the brain that influences behavior.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Here’s an example with the same law firm, starting with their Why:</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Why: “We believe in servicing the needs of others </a:t>
            </a:r>
          </a:p>
          <a:p>
            <a:r>
              <a:rPr lang="en-US" sz="1200" u="none" kern="1200" baseline="0" dirty="0" smtClean="0">
                <a:solidFill>
                  <a:schemeClr val="tx1"/>
                </a:solidFill>
                <a:latin typeface="+mn-lt"/>
                <a:ea typeface="+mn-ea"/>
                <a:cs typeface="+mn-cs"/>
              </a:rPr>
              <a:t>so that they can focus on the difference </a:t>
            </a:r>
          </a:p>
          <a:p>
            <a:r>
              <a:rPr lang="en-US" sz="1200" u="none" kern="1200" baseline="0" dirty="0" smtClean="0">
                <a:solidFill>
                  <a:schemeClr val="tx1"/>
                </a:solidFill>
                <a:latin typeface="+mn-lt"/>
                <a:ea typeface="+mn-ea"/>
                <a:cs typeface="+mn-cs"/>
              </a:rPr>
              <a:t>they need to make.“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How: “We do so by bringing on some of the most intelligent legal professionals who graduated from the world’s top schools. We work with top performing organizations, most of which are on the Fortune 500 list, so that we can help them make a larger difference in the world. And, we like to go above and beyond, so we have built pristine offices.”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What: “We are a world-class law firm. </a:t>
            </a:r>
          </a:p>
          <a:p>
            <a:r>
              <a:rPr lang="en-US" sz="1200" u="none" kern="1200" baseline="0" dirty="0" smtClean="0">
                <a:solidFill>
                  <a:schemeClr val="tx1"/>
                </a:solidFill>
                <a:latin typeface="+mn-lt"/>
                <a:ea typeface="+mn-ea"/>
                <a:cs typeface="+mn-cs"/>
              </a:rPr>
              <a:t>Come see for yourself.”</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If the people at this firm actually believe in their Why and think, act and communicate starting with their Why, they will attract people who believe what they believe and who want to be a part of their cause.</a:t>
            </a:r>
            <a:endParaRPr lang="en-US" dirty="0"/>
          </a:p>
        </p:txBody>
      </p:sp>
      <p:sp>
        <p:nvSpPr>
          <p:cNvPr id="4" name="Slide Number Placeholder 3"/>
          <p:cNvSpPr>
            <a:spLocks noGrp="1"/>
          </p:cNvSpPr>
          <p:nvPr>
            <p:ph type="sldNum" sz="quarter" idx="10"/>
          </p:nvPr>
        </p:nvSpPr>
        <p:spPr/>
        <p:txBody>
          <a:bodyPr/>
          <a:lstStyle/>
          <a:p>
            <a:fld id="{157125F6-CA9B-8B47-9344-DC4B29897284}" type="slidenum">
              <a:rPr lang="en-US" smtClean="0"/>
              <a:pPr/>
              <a:t>58</a:t>
            </a:fld>
            <a:endParaRPr lang="en-US"/>
          </a:p>
        </p:txBody>
      </p:sp>
    </p:spTree>
    <p:extLst>
      <p:ext uri="{BB962C8B-B14F-4D97-AF65-F5344CB8AC3E}">
        <p14:creationId xmlns:p14="http://schemas.microsoft.com/office/powerpoint/2010/main" val="1861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21D2F7-CA20-49DE-B8D7-74C19DBC49FD}"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11104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1D2F7-CA20-49DE-B8D7-74C19DBC49FD}"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6324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1D2F7-CA20-49DE-B8D7-74C19DBC49FD}"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401449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1D2F7-CA20-49DE-B8D7-74C19DBC49FD}"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419052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21D2F7-CA20-49DE-B8D7-74C19DBC49FD}"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203144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21D2F7-CA20-49DE-B8D7-74C19DBC49FD}"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16655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21D2F7-CA20-49DE-B8D7-74C19DBC49FD}" type="datetimeFigureOut">
              <a:rPr lang="en-US" smtClean="0"/>
              <a:t>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31431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21D2F7-CA20-49DE-B8D7-74C19DBC49FD}" type="datetimeFigureOut">
              <a:rPr lang="en-US" smtClean="0"/>
              <a:t>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391197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1D2F7-CA20-49DE-B8D7-74C19DBC49FD}" type="datetimeFigureOut">
              <a:rPr lang="en-US" smtClean="0"/>
              <a:t>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113935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1D2F7-CA20-49DE-B8D7-74C19DBC49FD}"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159154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1D2F7-CA20-49DE-B8D7-74C19DBC49FD}"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26CAA-6AF1-4063-8AAD-111C4CD9E8B7}" type="slidenum">
              <a:rPr lang="en-US" smtClean="0"/>
              <a:t>‹#›</a:t>
            </a:fld>
            <a:endParaRPr lang="en-US"/>
          </a:p>
        </p:txBody>
      </p:sp>
    </p:spTree>
    <p:extLst>
      <p:ext uri="{BB962C8B-B14F-4D97-AF65-F5344CB8AC3E}">
        <p14:creationId xmlns:p14="http://schemas.microsoft.com/office/powerpoint/2010/main" val="127106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1D2F7-CA20-49DE-B8D7-74C19DBC49FD}" type="datetimeFigureOut">
              <a:rPr lang="en-US" smtClean="0"/>
              <a:t>1/20/2017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26CAA-6AF1-4063-8AAD-111C4CD9E8B7}" type="slidenum">
              <a:rPr lang="en-US" smtClean="0"/>
              <a:t>‹#›</a:t>
            </a:fld>
            <a:endParaRPr lang="en-US"/>
          </a:p>
        </p:txBody>
      </p:sp>
    </p:spTree>
    <p:extLst>
      <p:ext uri="{BB962C8B-B14F-4D97-AF65-F5344CB8AC3E}">
        <p14:creationId xmlns:p14="http://schemas.microsoft.com/office/powerpoint/2010/main" val="399923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1.emf"/><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0.emf"/><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3.emf"/><Relationship Id="rId4" Type="http://schemas.openxmlformats.org/officeDocument/2006/relationships/image" Target="../media/image40.emf"/></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4.emf"/><Relationship Id="rId4" Type="http://schemas.openxmlformats.org/officeDocument/2006/relationships/image" Target="../media/image40.emf"/></Relationships>
</file>

<file path=ppt/slides/_rels/slide5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5.emf"/><Relationship Id="rId4" Type="http://schemas.openxmlformats.org/officeDocument/2006/relationships/image" Target="../media/image40.emf"/></Relationships>
</file>

<file path=ppt/slides/_rels/slide5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9.emf"/><Relationship Id="rId4" Type="http://schemas.openxmlformats.org/officeDocument/2006/relationships/image" Target="../media/image47.emf"/></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0.emf"/></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sz="4000" dirty="0">
                <a:solidFill>
                  <a:schemeClr val="accent6">
                    <a:lumMod val="75000"/>
                  </a:schemeClr>
                </a:solidFill>
                <a:latin typeface="Albertus" pitchFamily="34" charset="0"/>
              </a:rPr>
              <a:t>Which center circle is larger?</a:t>
            </a:r>
          </a:p>
        </p:txBody>
      </p:sp>
      <p:pic>
        <p:nvPicPr>
          <p:cNvPr id="112644" name="Picture 4"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2286000"/>
            <a:ext cx="5572125" cy="348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02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ack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076" y="0"/>
            <a:ext cx="6969369" cy="5355306"/>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026310" y="5593635"/>
            <a:ext cx="4506199"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t>Count the black dots. </a:t>
            </a:r>
          </a:p>
        </p:txBody>
      </p:sp>
    </p:spTree>
    <p:extLst>
      <p:ext uri="{BB962C8B-B14F-4D97-AF65-F5344CB8AC3E}">
        <p14:creationId xmlns:p14="http://schemas.microsoft.com/office/powerpoint/2010/main" val="19518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ckersha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515100" cy="5067300"/>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1981200" y="4724401"/>
            <a:ext cx="83820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t>Are the squares above marked A &amp; B the same color or different?</a:t>
            </a:r>
          </a:p>
        </p:txBody>
      </p:sp>
    </p:spTree>
    <p:extLst>
      <p:ext uri="{BB962C8B-B14F-4D97-AF65-F5344CB8AC3E}">
        <p14:creationId xmlns:p14="http://schemas.microsoft.com/office/powerpoint/2010/main" val="367728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eckershadow_double_p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2926"/>
            <a:ext cx="9144000" cy="3552825"/>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1981200" y="4724401"/>
            <a:ext cx="83820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t>Proof: They are the same. The shadow causes an illusion of white.</a:t>
            </a:r>
          </a:p>
        </p:txBody>
      </p:sp>
    </p:spTree>
    <p:extLst>
      <p:ext uri="{BB962C8B-B14F-4D97-AF65-F5344CB8AC3E}">
        <p14:creationId xmlns:p14="http://schemas.microsoft.com/office/powerpoint/2010/main" val="3475509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mmitvoice.files.wordpress.com/2012/11/nasa_blue_marble.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0800000">
            <a:off x="3321422" y="968188"/>
            <a:ext cx="5499847" cy="560742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13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idewallpaper.info/wp-content/uploads/2015/11/space-wallpaper-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0800000">
            <a:off x="-1335165" y="-239153"/>
            <a:ext cx="14122697" cy="732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5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prepcasts.com/wp-content/uploads/2014/04/BasketballStock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400" y="1137140"/>
            <a:ext cx="4257017" cy="436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3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http://ecx.images-amazon.com/images/I/91VbXJNTECL._SL15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8954" y="1034258"/>
            <a:ext cx="4619367" cy="463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1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descr="http://www.1worldglobes.com/images/navigator_globe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637541">
            <a:off x="3498018" y="311575"/>
            <a:ext cx="5495216" cy="579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3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5189357" y="1203253"/>
            <a:ext cx="2193985" cy="2568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summitvoice.files.wordpress.com/2012/11/nasa_blue_marbl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0800000">
            <a:off x="2359810" y="-6150991"/>
            <a:ext cx="7853080" cy="8006686"/>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68554" y="3200400"/>
            <a:ext cx="2835592" cy="2918012"/>
          </a:xfrm>
          <a:prstGeom prst="rect">
            <a:avLst/>
          </a:prstGeom>
        </p:spPr>
      </p:pic>
      <p:pic>
        <p:nvPicPr>
          <p:cNvPr id="6" name="Picture 2" descr="https://openclipart.org/image/2400px/svg_to_png/6811/SteveLambert-Globe-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16706" y="3502699"/>
            <a:ext cx="859613" cy="112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00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Teams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304419"/>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Committee</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832098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524" y="2203939"/>
            <a:ext cx="4648200" cy="2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36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951884" y="0"/>
            <a:ext cx="6178668" cy="723451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1.bp.blogspot.com/-WedkpQ-Ftvk/U5PBQNb7_0I/AAAAAAAAJQw/michtINa0ss/s1600/7473d1c526d3f7aba2637c9a17c9d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22754" y="403811"/>
            <a:ext cx="1996962" cy="3084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86308" y="897297"/>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Detectives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TextBox 8"/>
          <p:cNvSpPr txBox="1"/>
          <p:nvPr/>
        </p:nvSpPr>
        <p:spPr>
          <a:xfrm rot="5400000">
            <a:off x="4054959" y="4680937"/>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Lawyers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8198" name="Picture 6" descr="http://cache1.asset-cache.net/xt/138011062.jpg?v=1&amp;g=fs1%7C0%7CSKP90%7C11%7C062&amp;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130551" y="536686"/>
            <a:ext cx="2827141" cy="29512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us.cdn3.123rf.com/168nwm/inspirestock/inspirestock1402/inspirestock140204086/26196877-silhouette-of-businesswoman-using-lap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859" y="3929511"/>
            <a:ext cx="1650189" cy="245337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images.all-free-download.com/images/graphiclarge/business_man_stylised_6815034.jpg"/>
          <p:cNvPicPr>
            <a:picLocks noChangeAspect="1" noChangeArrowheads="1"/>
          </p:cNvPicPr>
          <p:nvPr/>
        </p:nvPicPr>
        <p:blipFill rotWithShape="1">
          <a:blip r:embed="rId6">
            <a:extLst>
              <a:ext uri="{28A0092B-C50C-407E-A947-70E740481C1C}">
                <a14:useLocalDpi xmlns:a14="http://schemas.microsoft.com/office/drawing/2010/main" val="0"/>
              </a:ext>
            </a:extLst>
          </a:blip>
          <a:srcRect l="20180" t="5278" r="31075"/>
          <a:stretch/>
        </p:blipFill>
        <p:spPr bwMode="auto">
          <a:xfrm>
            <a:off x="3367314" y="4136571"/>
            <a:ext cx="1640115" cy="2481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70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6092" y="834444"/>
            <a:ext cx="10058400" cy="4622804"/>
          </a:xfrm>
          <a:prstGeom prst="rect">
            <a:avLst/>
          </a:prstGeom>
        </p:spPr>
        <p:txBody>
          <a:bodyPr wrap="square">
            <a:spAutoFit/>
          </a:bodyPr>
          <a:lstStyle/>
          <a:p>
            <a:pPr indent="182880" algn="just">
              <a:lnSpc>
                <a:spcPct val="115000"/>
              </a:lnSpc>
            </a:pPr>
            <a:r>
              <a:rPr lang="en-GB" sz="3200" i="1" dirty="0">
                <a:latin typeface="Chaparral Pro"/>
                <a:ea typeface="Times New Roman" panose="02020603050405020304" pitchFamily="18" charset="0"/>
                <a:cs typeface="Goudy Old Style" panose="02020502050305020303" pitchFamily="18" charset="0"/>
              </a:rPr>
              <a:t>Holmes and Watson are on a camping trip. In the middle of the night Holmes wakes up and gives </a:t>
            </a:r>
            <a:r>
              <a:rPr lang="en-GB" sz="3200" i="1" dirty="0" err="1">
                <a:latin typeface="Chaparral Pro"/>
                <a:ea typeface="Times New Roman" panose="02020603050405020304" pitchFamily="18" charset="0"/>
                <a:cs typeface="Goudy Old Style" panose="02020502050305020303" pitchFamily="18" charset="0"/>
              </a:rPr>
              <a:t>Dr.</a:t>
            </a:r>
            <a:r>
              <a:rPr lang="en-GB" sz="3200" i="1" dirty="0">
                <a:latin typeface="Chaparral Pro"/>
                <a:ea typeface="Times New Roman" panose="02020603050405020304" pitchFamily="18" charset="0"/>
                <a:cs typeface="Goudy Old Style" panose="02020502050305020303" pitchFamily="18" charset="0"/>
              </a:rPr>
              <a:t> Watson a nudge. “Watson,” he says, “look up in the sky and tell me what you see.” </a:t>
            </a:r>
          </a:p>
          <a:p>
            <a:pPr indent="182880" algn="just">
              <a:lnSpc>
                <a:spcPct val="115000"/>
              </a:lnSpc>
            </a:pPr>
            <a:endParaRPr lang="en-US" sz="3200" dirty="0">
              <a:latin typeface="Chaparral Pro"/>
              <a:ea typeface="Times New Roman" panose="02020603050405020304" pitchFamily="18" charset="0"/>
              <a:cs typeface="Goudy Old Style" panose="02020502050305020303" pitchFamily="18" charset="0"/>
            </a:endParaRPr>
          </a:p>
          <a:p>
            <a:pPr indent="182880" algn="just">
              <a:lnSpc>
                <a:spcPct val="115000"/>
              </a:lnSpc>
            </a:pPr>
            <a:r>
              <a:rPr lang="en-GB" sz="3200" i="1" dirty="0">
                <a:latin typeface="Chaparral Pro"/>
                <a:ea typeface="Times New Roman" panose="02020603050405020304" pitchFamily="18" charset="0"/>
                <a:cs typeface="Goudy Old Style" panose="02020502050305020303" pitchFamily="18" charset="0"/>
              </a:rPr>
              <a:t>“I see millions of stars, Holmes,” says Watson. </a:t>
            </a:r>
          </a:p>
          <a:p>
            <a:pPr indent="182880" algn="just">
              <a:lnSpc>
                <a:spcPct val="115000"/>
              </a:lnSpc>
            </a:pPr>
            <a:endParaRPr lang="en-US" sz="3200" dirty="0">
              <a:latin typeface="Chaparral Pro"/>
              <a:ea typeface="Times New Roman" panose="02020603050405020304" pitchFamily="18" charset="0"/>
              <a:cs typeface="Goudy Old Style" panose="02020502050305020303" pitchFamily="18" charset="0"/>
            </a:endParaRPr>
          </a:p>
          <a:p>
            <a:pPr indent="182880" algn="just">
              <a:lnSpc>
                <a:spcPct val="115000"/>
              </a:lnSpc>
            </a:pPr>
            <a:r>
              <a:rPr lang="en-GB" sz="3200" i="1" dirty="0">
                <a:latin typeface="Chaparral Pro"/>
                <a:ea typeface="Times New Roman" panose="02020603050405020304" pitchFamily="18" charset="0"/>
                <a:cs typeface="Goudy Old Style" panose="02020502050305020303" pitchFamily="18" charset="0"/>
              </a:rPr>
              <a:t>“And what do you conclude from that, Watson?” </a:t>
            </a:r>
            <a:endParaRPr lang="en-US" sz="3200" dirty="0">
              <a:latin typeface="Chaparral Pro"/>
              <a:ea typeface="Times New Roman" panose="02020603050405020304" pitchFamily="18" charset="0"/>
              <a:cs typeface="Goudy Old Style" panose="02020502050305020303" pitchFamily="18" charset="0"/>
            </a:endParaRPr>
          </a:p>
        </p:txBody>
      </p:sp>
    </p:spTree>
    <p:extLst>
      <p:ext uri="{BB962C8B-B14F-4D97-AF65-F5344CB8AC3E}">
        <p14:creationId xmlns:p14="http://schemas.microsoft.com/office/powerpoint/2010/main" val="3801226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4738" y="201398"/>
            <a:ext cx="10058400" cy="6321731"/>
          </a:xfrm>
          <a:prstGeom prst="rect">
            <a:avLst/>
          </a:prstGeom>
        </p:spPr>
        <p:txBody>
          <a:bodyPr wrap="square">
            <a:spAutoFit/>
          </a:bodyPr>
          <a:lstStyle/>
          <a:p>
            <a:pPr indent="182880" algn="just">
              <a:lnSpc>
                <a:spcPct val="115000"/>
              </a:lnSpc>
            </a:pPr>
            <a:r>
              <a:rPr lang="en-US" sz="3200" i="1" dirty="0">
                <a:latin typeface="Chaparral Pro"/>
                <a:ea typeface="Times New Roman" panose="02020603050405020304" pitchFamily="18" charset="0"/>
                <a:cs typeface="Goudy Old Style" panose="02020502050305020303" pitchFamily="18" charset="0"/>
              </a:rPr>
              <a:t>Watson thinks for a moment. “Well,” he says, “astronomically, it tells me that there are millions of galaxies and potentially billions of planets.</a:t>
            </a:r>
          </a:p>
          <a:p>
            <a:pPr indent="182880" algn="just">
              <a:lnSpc>
                <a:spcPct val="115000"/>
              </a:lnSpc>
            </a:pPr>
            <a:r>
              <a:rPr lang="en-US" sz="3200" i="1" dirty="0">
                <a:latin typeface="Chaparral Pro"/>
                <a:ea typeface="Times New Roman" panose="02020603050405020304" pitchFamily="18" charset="0"/>
                <a:cs typeface="Goudy Old Style" panose="02020502050305020303" pitchFamily="18" charset="0"/>
              </a:rPr>
              <a:t> Astrologically, I observe that Saturn is in Leo.</a:t>
            </a:r>
          </a:p>
          <a:p>
            <a:pPr indent="182880" algn="just">
              <a:lnSpc>
                <a:spcPct val="115000"/>
              </a:lnSpc>
            </a:pPr>
            <a:r>
              <a:rPr lang="en-US" sz="3200" i="1" dirty="0" err="1">
                <a:latin typeface="Chaparral Pro"/>
                <a:ea typeface="Times New Roman" panose="02020603050405020304" pitchFamily="18" charset="0"/>
                <a:cs typeface="Goudy Old Style" panose="02020502050305020303" pitchFamily="18" charset="0"/>
              </a:rPr>
              <a:t>Horologically</a:t>
            </a:r>
            <a:r>
              <a:rPr lang="en-US" sz="3200" i="1" dirty="0">
                <a:latin typeface="Chaparral Pro"/>
                <a:ea typeface="Times New Roman" panose="02020603050405020304" pitchFamily="18" charset="0"/>
                <a:cs typeface="Goudy Old Style" panose="02020502050305020303" pitchFamily="18" charset="0"/>
              </a:rPr>
              <a:t>, I deduce that the time is approximately a quarter past three. </a:t>
            </a:r>
          </a:p>
          <a:p>
            <a:pPr indent="182880" algn="just">
              <a:lnSpc>
                <a:spcPct val="115000"/>
              </a:lnSpc>
            </a:pPr>
            <a:r>
              <a:rPr lang="en-US" sz="3200" i="1" dirty="0">
                <a:latin typeface="Chaparral Pro"/>
                <a:ea typeface="Times New Roman" panose="02020603050405020304" pitchFamily="18" charset="0"/>
                <a:cs typeface="Goudy Old Style" panose="02020502050305020303" pitchFamily="18" charset="0"/>
              </a:rPr>
              <a:t>Meteorologically, I suspect that we will have a beautiful day tomorrow. </a:t>
            </a:r>
          </a:p>
          <a:p>
            <a:pPr indent="182880" algn="just">
              <a:lnSpc>
                <a:spcPct val="115000"/>
              </a:lnSpc>
            </a:pPr>
            <a:r>
              <a:rPr lang="en-US" sz="3200" i="1" dirty="0">
                <a:latin typeface="Chaparral Pro"/>
                <a:ea typeface="Times New Roman" panose="02020603050405020304" pitchFamily="18" charset="0"/>
                <a:cs typeface="Goudy Old Style" panose="02020502050305020303" pitchFamily="18" charset="0"/>
              </a:rPr>
              <a:t>Theologically, I see that God is all powerful, and we are small and insignificant. Uh, what does it tell you, Holmes?” </a:t>
            </a:r>
          </a:p>
        </p:txBody>
      </p:sp>
    </p:spTree>
    <p:extLst>
      <p:ext uri="{BB962C8B-B14F-4D97-AF65-F5344CB8AC3E}">
        <p14:creationId xmlns:p14="http://schemas.microsoft.com/office/powerpoint/2010/main" val="421863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dn.shopify.com/s/files/1/0210/4540/products/bottomline_cards9_grande.png?v=1455555875"/>
          <p:cNvPicPr>
            <a:picLocks noChangeAspect="1" noChangeArrowheads="1"/>
          </p:cNvPicPr>
          <p:nvPr/>
        </p:nvPicPr>
        <p:blipFill rotWithShape="1">
          <a:blip r:embed="rId2">
            <a:extLst>
              <a:ext uri="{28A0092B-C50C-407E-A947-70E740481C1C}">
                <a14:useLocalDpi xmlns:a14="http://schemas.microsoft.com/office/drawing/2010/main" val="0"/>
              </a:ext>
            </a:extLst>
          </a:blip>
          <a:srcRect t="50802" b="10112"/>
          <a:stretch/>
        </p:blipFill>
        <p:spPr bwMode="auto">
          <a:xfrm>
            <a:off x="718283" y="196947"/>
            <a:ext cx="11014172" cy="600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3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951884" y="0"/>
            <a:ext cx="6178668" cy="723451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1.bp.blogspot.com/-WedkpQ-Ftvk/U5PBQNb7_0I/AAAAAAAAJQw/michtINa0ss/s1600/7473d1c526d3f7aba2637c9a17c9d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22754" y="403811"/>
            <a:ext cx="1996962" cy="3084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39821" y="969286"/>
            <a:ext cx="4276165" cy="707886"/>
          </a:xfrm>
          <a:prstGeom prst="rect">
            <a:avLst/>
          </a:prstGeom>
          <a:noFill/>
        </p:spPr>
        <p:txBody>
          <a:bodyPr wrap="square" rtlCol="0">
            <a:spAutoFit/>
          </a:bodyPr>
          <a:lstStyle/>
          <a:p>
            <a:pPr algn="ctr"/>
            <a:r>
              <a:rPr lang="en-US" sz="4000" dirty="0" smtClean="0">
                <a:latin typeface="Segoe UI Black" panose="020B0A02040204020203" pitchFamily="34" charset="0"/>
                <a:ea typeface="Segoe UI Black" panose="020B0A02040204020203" pitchFamily="34" charset="0"/>
                <a:cs typeface="Segoe UI Black" panose="020B0A02040204020203" pitchFamily="34" charset="0"/>
              </a:rPr>
              <a:t>Detectives</a:t>
            </a:r>
            <a:endParaRPr lang="en-US" sz="40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TextBox 8"/>
          <p:cNvSpPr txBox="1"/>
          <p:nvPr/>
        </p:nvSpPr>
        <p:spPr>
          <a:xfrm rot="5400000">
            <a:off x="3992137" y="4365975"/>
            <a:ext cx="4276165" cy="707886"/>
          </a:xfrm>
          <a:prstGeom prst="rect">
            <a:avLst/>
          </a:prstGeom>
          <a:noFill/>
        </p:spPr>
        <p:txBody>
          <a:bodyPr wrap="square" rtlCol="0">
            <a:spAutoFit/>
          </a:bodyPr>
          <a:lstStyle/>
          <a:p>
            <a:pPr algn="ctr"/>
            <a:r>
              <a:rPr lang="en-US" sz="4000" dirty="0" smtClean="0">
                <a:latin typeface="Segoe UI Black" panose="020B0A02040204020203" pitchFamily="34" charset="0"/>
                <a:ea typeface="Segoe UI Black" panose="020B0A02040204020203" pitchFamily="34" charset="0"/>
                <a:cs typeface="Segoe UI Black" panose="020B0A02040204020203" pitchFamily="34" charset="0"/>
              </a:rPr>
              <a:t>Lawyers</a:t>
            </a:r>
            <a:endParaRPr lang="en-US" sz="4000"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8198" name="Picture 6" descr="http://cache1.asset-cache.net/xt/138011062.jpg?v=1&amp;g=fs1%7C0%7CSKP90%7C11%7C062&amp;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130551" y="536686"/>
            <a:ext cx="2827141" cy="29512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us.cdn3.123rf.com/168nwm/inspirestock/inspirestock1402/inspirestock140204086/26196877-silhouette-of-businesswoman-using-lap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859" y="3929511"/>
            <a:ext cx="1650189" cy="245337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images.all-free-download.com/images/graphiclarge/business_man_stylised_6815034.jpg"/>
          <p:cNvPicPr>
            <a:picLocks noChangeAspect="1" noChangeArrowheads="1"/>
          </p:cNvPicPr>
          <p:nvPr/>
        </p:nvPicPr>
        <p:blipFill rotWithShape="1">
          <a:blip r:embed="rId6">
            <a:extLst>
              <a:ext uri="{28A0092B-C50C-407E-A947-70E740481C1C}">
                <a14:useLocalDpi xmlns:a14="http://schemas.microsoft.com/office/drawing/2010/main" val="0"/>
              </a:ext>
            </a:extLst>
          </a:blip>
          <a:srcRect l="20180" t="5278" r="31075"/>
          <a:stretch/>
        </p:blipFill>
        <p:spPr bwMode="auto">
          <a:xfrm>
            <a:off x="3367314" y="4136571"/>
            <a:ext cx="1640115" cy="2481943"/>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rot="16200000">
            <a:off x="5662819" y="158275"/>
            <a:ext cx="924629" cy="812520"/>
          </a:xfrm>
          <a:prstGeom prst="rightArrow">
            <a:avLst/>
          </a:prstGeom>
          <a:solidFill>
            <a:schemeClr val="bg1">
              <a:lumMod val="95000"/>
            </a:scheme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10"/>
          <p:cNvSpPr/>
          <p:nvPr/>
        </p:nvSpPr>
        <p:spPr>
          <a:xfrm rot="5400000">
            <a:off x="5615588" y="5976629"/>
            <a:ext cx="924629" cy="812520"/>
          </a:xfrm>
          <a:prstGeom prst="rightArrow">
            <a:avLst/>
          </a:prstGeom>
          <a:solidFill>
            <a:schemeClr val="bg1">
              <a:lumMod val="95000"/>
            </a:scheme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72149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a:extLst>
              <a:ext uri="{28A0092B-C50C-407E-A947-70E740481C1C}">
                <a14:useLocalDpi xmlns:a14="http://schemas.microsoft.com/office/drawing/2010/main" val="0"/>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5516" y="242047"/>
            <a:ext cx="4276165" cy="1569660"/>
          </a:xfrm>
          <a:prstGeom prst="rect">
            <a:avLst/>
          </a:prstGeom>
          <a:noFill/>
        </p:spPr>
        <p:txBody>
          <a:bodyPr wrap="square" rtlCol="0">
            <a:spAutoFit/>
          </a:bodyPr>
          <a:lstStyle/>
          <a:p>
            <a:pPr algn="ctr"/>
            <a:r>
              <a:rPr lang="en-US" sz="4800" dirty="0">
                <a:latin typeface="Segoe UI Black" panose="020B0A02040204020203" pitchFamily="34" charset="0"/>
                <a:ea typeface="Segoe UI Black" panose="020B0A02040204020203" pitchFamily="34" charset="0"/>
                <a:cs typeface="Segoe UI Black" panose="020B0A02040204020203" pitchFamily="34" charset="0"/>
              </a:rPr>
              <a:t>Inductive Reasoning</a:t>
            </a:r>
          </a:p>
        </p:txBody>
      </p:sp>
      <p:sp>
        <p:nvSpPr>
          <p:cNvPr id="6" name="TextBox 5"/>
          <p:cNvSpPr txBox="1"/>
          <p:nvPr/>
        </p:nvSpPr>
        <p:spPr>
          <a:xfrm rot="5400000">
            <a:off x="3946710" y="4746086"/>
            <a:ext cx="4276165" cy="1077218"/>
          </a:xfrm>
          <a:prstGeom prst="rect">
            <a:avLst/>
          </a:prstGeom>
          <a:noFill/>
        </p:spPr>
        <p:txBody>
          <a:bodyPr wrap="square" rtlCol="0">
            <a:spAutoFit/>
          </a:bodyPr>
          <a:lstStyle/>
          <a:p>
            <a:pPr algn="ctr"/>
            <a:r>
              <a:rPr lang="en-US" sz="3200" dirty="0">
                <a:latin typeface="Segoe UI Black" panose="020B0A02040204020203" pitchFamily="34" charset="0"/>
                <a:ea typeface="Segoe UI Black" panose="020B0A02040204020203" pitchFamily="34" charset="0"/>
                <a:cs typeface="Segoe UI Black" panose="020B0A02040204020203" pitchFamily="34" charset="0"/>
              </a:rPr>
              <a:t>Reductive Reasoning</a:t>
            </a:r>
          </a:p>
        </p:txBody>
      </p:sp>
      <p:sp>
        <p:nvSpPr>
          <p:cNvPr id="5" name="TextBox 4"/>
          <p:cNvSpPr txBox="1"/>
          <p:nvPr/>
        </p:nvSpPr>
        <p:spPr>
          <a:xfrm>
            <a:off x="3805516" y="2546447"/>
            <a:ext cx="4276165" cy="1200329"/>
          </a:xfrm>
          <a:prstGeom prst="rect">
            <a:avLst/>
          </a:prstGeom>
          <a:no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Deductive Reasoning</a:t>
            </a:r>
          </a:p>
        </p:txBody>
      </p:sp>
      <p:pic>
        <p:nvPicPr>
          <p:cNvPr id="2050" name="Picture 2" descr="https://s-media-cache-ak0.pinimg.com/236x/be/31/00/be310093e4a1a5f8f2ed629d3d0d75b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529" y="3746776"/>
            <a:ext cx="2663679" cy="2652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openclipart.org/image/2400px/svg_to_png/26996/DooFi-Consulting-detective-with-pipe-and-magnifying-glass-silhouet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06" y="290352"/>
            <a:ext cx="180594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Wide Open</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304419"/>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Two Sides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41878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Both/And</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304419"/>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Either/Or</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420491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1216" y="632012"/>
            <a:ext cx="4504765" cy="769441"/>
          </a:xfrm>
          <a:prstGeom prst="rect">
            <a:avLst/>
          </a:prstGeom>
          <a:noFill/>
        </p:spPr>
        <p:txBody>
          <a:bodyPr wrap="square" rtlCol="0">
            <a:spAutoFit/>
          </a:bodyPr>
          <a:lstStyle/>
          <a:p>
            <a:pPr algn="ctr"/>
            <a:r>
              <a:rPr lang="en-US" sz="4400" dirty="0" smtClean="0">
                <a:latin typeface="Segoe UI Black" panose="020B0A02040204020203" pitchFamily="34" charset="0"/>
                <a:ea typeface="Segoe UI Black" panose="020B0A02040204020203" pitchFamily="34" charset="0"/>
                <a:cs typeface="Segoe UI Black" panose="020B0A02040204020203" pitchFamily="34" charset="0"/>
              </a:rPr>
              <a:t>Young and Old</a:t>
            </a:r>
            <a:endParaRPr lang="en-US" sz="4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19816" y="4258398"/>
            <a:ext cx="4276165" cy="707886"/>
          </a:xfrm>
          <a:prstGeom prst="rect">
            <a:avLst/>
          </a:prstGeom>
          <a:noFill/>
        </p:spPr>
        <p:txBody>
          <a:bodyPr wrap="square" rtlCol="0">
            <a:spAutoFit/>
          </a:bodyPr>
          <a:lstStyle/>
          <a:p>
            <a:pPr algn="ctr"/>
            <a:r>
              <a:rPr lang="en-US" sz="4000" dirty="0" smtClean="0">
                <a:latin typeface="Segoe UI Black" panose="020B0A02040204020203" pitchFamily="34" charset="0"/>
                <a:ea typeface="Segoe UI Black" panose="020B0A02040204020203" pitchFamily="34" charset="0"/>
                <a:cs typeface="Segoe UI Black" panose="020B0A02040204020203" pitchFamily="34" charset="0"/>
              </a:rPr>
              <a:t>Young or Old</a:t>
            </a:r>
            <a:endParaRPr lang="en-US" sz="40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19694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1216" y="632012"/>
            <a:ext cx="45047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Good and Evil</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19816" y="4227621"/>
            <a:ext cx="4276165" cy="769441"/>
          </a:xfrm>
          <a:prstGeom prst="rect">
            <a:avLst/>
          </a:prstGeom>
          <a:noFill/>
        </p:spPr>
        <p:txBody>
          <a:bodyPr wrap="square" rtlCol="0">
            <a:spAutoFit/>
          </a:bodyPr>
          <a:lstStyle/>
          <a:p>
            <a:pPr algn="ctr"/>
            <a:r>
              <a:rPr lang="en-US" sz="4400" dirty="0" smtClean="0">
                <a:latin typeface="Segoe UI Black" panose="020B0A02040204020203" pitchFamily="34" charset="0"/>
                <a:ea typeface="Segoe UI Black" panose="020B0A02040204020203" pitchFamily="34" charset="0"/>
                <a:cs typeface="Segoe UI Black" panose="020B0A02040204020203" pitchFamily="34" charset="0"/>
              </a:rPr>
              <a:t>Good or Evil</a:t>
            </a:r>
            <a:endParaRPr lang="en-US" sz="44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578921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Grp="1" noChangeArrowheads="1"/>
          </p:cNvSpPr>
          <p:nvPr>
            <p:ph type="title"/>
          </p:nvPr>
        </p:nvSpPr>
        <p:spPr/>
        <p:txBody>
          <a:bodyPr/>
          <a:lstStyle/>
          <a:p>
            <a:r>
              <a:rPr lang="en-US" altLang="en-US" sz="4000" dirty="0">
                <a:solidFill>
                  <a:schemeClr val="accent6">
                    <a:lumMod val="75000"/>
                  </a:schemeClr>
                </a:solidFill>
                <a:latin typeface="Albertus" pitchFamily="34" charset="0"/>
              </a:rPr>
              <a:t>Which line is longer?</a:t>
            </a:r>
          </a:p>
        </p:txBody>
      </p:sp>
      <p:pic>
        <p:nvPicPr>
          <p:cNvPr id="114693"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6057900" cy="409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5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649071" y="-228600"/>
            <a:ext cx="656216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9376" y="658906"/>
            <a:ext cx="5809130" cy="707886"/>
          </a:xfrm>
          <a:prstGeom prst="rect">
            <a:avLst/>
          </a:prstGeom>
          <a:noFill/>
        </p:spPr>
        <p:txBody>
          <a:bodyPr wrap="square" rtlCol="0">
            <a:spAutoFit/>
          </a:bodyPr>
          <a:lstStyle/>
          <a:p>
            <a:pPr algn="ctr"/>
            <a:r>
              <a:rPr lang="en-US" sz="4000" dirty="0" smtClean="0">
                <a:latin typeface="Segoe UI Black" panose="020B0A02040204020203" pitchFamily="34" charset="0"/>
                <a:ea typeface="Segoe UI Black" panose="020B0A02040204020203" pitchFamily="34" charset="0"/>
                <a:cs typeface="Segoe UI Black" panose="020B0A02040204020203" pitchFamily="34" charset="0"/>
              </a:rPr>
              <a:t>Saints and Sinners</a:t>
            </a:r>
            <a:endParaRPr lang="en-US" sz="40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46710" y="4281118"/>
            <a:ext cx="4276165" cy="1200329"/>
          </a:xfrm>
          <a:prstGeom prst="rect">
            <a:avLst/>
          </a:prstGeom>
          <a:noFill/>
        </p:spPr>
        <p:txBody>
          <a:bodyPr wrap="square" rtlCol="0">
            <a:spAutoFit/>
          </a:bodyPr>
          <a:lstStyle/>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Saints or</a:t>
            </a:r>
          </a:p>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Sinners</a:t>
            </a:r>
            <a:endParaRPr lang="en-US" sz="36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347741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5516" y="661164"/>
            <a:ext cx="4276165" cy="923330"/>
          </a:xfrm>
          <a:prstGeom prst="rect">
            <a:avLst/>
          </a:prstGeom>
          <a:noFill/>
        </p:spPr>
        <p:txBody>
          <a:bodyPr wrap="square" rtlCol="0">
            <a:spAutoFit/>
          </a:bodyPr>
          <a:lstStyle/>
          <a:p>
            <a:pPr algn="ctr"/>
            <a:r>
              <a:rPr lang="en-US" sz="5400" dirty="0" smtClean="0">
                <a:latin typeface="Segoe UI Black" panose="020B0A02040204020203" pitchFamily="34" charset="0"/>
                <a:ea typeface="Segoe UI Black" panose="020B0A02040204020203" pitchFamily="34" charset="0"/>
                <a:cs typeface="Segoe UI Black" panose="020B0A02040204020203" pitchFamily="34" charset="0"/>
              </a:rPr>
              <a:t>Wisdom</a:t>
            </a:r>
            <a:endParaRPr lang="en-US" sz="5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46710" y="4289175"/>
            <a:ext cx="4276165" cy="646331"/>
          </a:xfrm>
          <a:prstGeom prst="rect">
            <a:avLst/>
          </a:prstGeom>
          <a:noFill/>
        </p:spPr>
        <p:txBody>
          <a:bodyPr wrap="square" rtlCol="0">
            <a:spAutoFit/>
          </a:bodyPr>
          <a:lstStyle/>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Knowledge</a:t>
            </a:r>
            <a:endParaRPr lang="en-US" sz="36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138968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Americans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242863"/>
            <a:ext cx="4276165" cy="954107"/>
          </a:xfrm>
          <a:prstGeom prst="rect">
            <a:avLst/>
          </a:prstGeom>
          <a:noFill/>
        </p:spPr>
        <p:txBody>
          <a:bodyPr wrap="square" rtlCol="0">
            <a:spAutoFit/>
          </a:bodyPr>
          <a:lstStyle/>
          <a:p>
            <a:pPr algn="ctr"/>
            <a:r>
              <a:rPr lang="en-US" sz="2800" dirty="0" smtClean="0">
                <a:latin typeface="Segoe UI Black" panose="020B0A02040204020203" pitchFamily="34" charset="0"/>
                <a:ea typeface="Segoe UI Black" panose="020B0A02040204020203" pitchFamily="34" charset="0"/>
                <a:cs typeface="Segoe UI Black" panose="020B0A02040204020203" pitchFamily="34" charset="0"/>
              </a:rPr>
              <a:t>Republicans and Democrats</a:t>
            </a:r>
            <a:endParaRPr lang="en-US" sz="2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357340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6234" y="645459"/>
            <a:ext cx="5150224"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College Football</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458306"/>
            <a:ext cx="4276165" cy="523220"/>
          </a:xfrm>
          <a:prstGeom prst="rect">
            <a:avLst/>
          </a:prstGeom>
          <a:noFill/>
        </p:spPr>
        <p:txBody>
          <a:bodyPr wrap="square" rtlCol="0">
            <a:spAutoFit/>
          </a:bodyPr>
          <a:lstStyle/>
          <a:p>
            <a:pPr algn="ctr"/>
            <a:r>
              <a:rPr lang="en-US" sz="2800" dirty="0" smtClean="0">
                <a:latin typeface="Segoe UI Black" panose="020B0A02040204020203" pitchFamily="34" charset="0"/>
                <a:ea typeface="Segoe UI Black" panose="020B0A02040204020203" pitchFamily="34" charset="0"/>
                <a:cs typeface="Segoe UI Black" panose="020B0A02040204020203" pitchFamily="34" charset="0"/>
              </a:rPr>
              <a:t>Clemson or Alabama</a:t>
            </a:r>
            <a:endParaRPr lang="en-US" sz="2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143861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58353" y="201706"/>
            <a:ext cx="5940323" cy="1384995"/>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Family</a:t>
            </a:r>
          </a:p>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“Two shall become One”</a:t>
            </a:r>
          </a:p>
        </p:txBody>
      </p:sp>
      <p:sp>
        <p:nvSpPr>
          <p:cNvPr id="6" name="TextBox 5"/>
          <p:cNvSpPr txBox="1"/>
          <p:nvPr/>
        </p:nvSpPr>
        <p:spPr>
          <a:xfrm rot="5400000">
            <a:off x="3923264" y="4383015"/>
            <a:ext cx="4276165" cy="1077218"/>
          </a:xfrm>
          <a:prstGeom prst="rect">
            <a:avLst/>
          </a:prstGeom>
          <a:noFill/>
        </p:spPr>
        <p:txBody>
          <a:bodyPr wrap="square" rtlCol="0">
            <a:spAutoFit/>
          </a:bodyPr>
          <a:lstStyle/>
          <a:p>
            <a:pPr algn="ctr"/>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Which One? </a:t>
            </a:r>
          </a:p>
          <a:p>
            <a:pPr algn="ctr"/>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Mine or Yours?</a:t>
            </a:r>
            <a:endParaRPr lang="en-US" sz="32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592735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24017" y="201706"/>
            <a:ext cx="5674659" cy="1508105"/>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People</a:t>
            </a:r>
          </a:p>
          <a:p>
            <a:pPr algn="ctr"/>
            <a:r>
              <a:rPr lang="en-US" sz="4400" dirty="0" smtClean="0">
                <a:latin typeface="Segoe UI Black" panose="020B0A02040204020203" pitchFamily="34" charset="0"/>
                <a:ea typeface="Segoe UI Black" panose="020B0A02040204020203" pitchFamily="34" charset="0"/>
                <a:cs typeface="Segoe UI Black" panose="020B0A02040204020203" pitchFamily="34" charset="0"/>
              </a:rPr>
              <a:t>“Us” and “Them”</a:t>
            </a:r>
            <a:endParaRPr lang="en-US" sz="44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23264" y="4598459"/>
            <a:ext cx="4276165" cy="646331"/>
          </a:xfrm>
          <a:prstGeom prst="rect">
            <a:avLst/>
          </a:prstGeom>
          <a:noFill/>
        </p:spPr>
        <p:txBody>
          <a:bodyPr wrap="square" rtlCol="0">
            <a:spAutoFit/>
          </a:bodyPr>
          <a:lstStyle/>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Us or Them</a:t>
            </a:r>
            <a:endParaRPr lang="en-US" sz="36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4401309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5516" y="56477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Hyponyms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46710" y="4746086"/>
            <a:ext cx="4276165" cy="1077218"/>
          </a:xfrm>
          <a:prstGeom prst="rect">
            <a:avLst/>
          </a:prstGeom>
          <a:noFill/>
        </p:spPr>
        <p:txBody>
          <a:bodyPr wrap="square" rtlCol="0">
            <a:spAutoFit/>
          </a:bodyPr>
          <a:lstStyle/>
          <a:p>
            <a:pPr algn="ctr"/>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Synonyms </a:t>
            </a:r>
          </a:p>
          <a:p>
            <a:pPr algn="ctr"/>
            <a:r>
              <a:rPr lang="en-US" sz="3200" dirty="0" smtClean="0">
                <a:latin typeface="Segoe UI Black" panose="020B0A02040204020203" pitchFamily="34" charset="0"/>
                <a:ea typeface="Segoe UI Black" panose="020B0A02040204020203" pitchFamily="34" charset="0"/>
                <a:cs typeface="Segoe UI Black" panose="020B0A02040204020203" pitchFamily="34" charset="0"/>
              </a:rPr>
              <a:t>Antonyms</a:t>
            </a:r>
            <a:endParaRPr lang="en-US" sz="32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729135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1200329"/>
          </a:xfrm>
          <a:prstGeom prst="rect">
            <a:avLst/>
          </a:prstGeom>
          <a:noFill/>
        </p:spPr>
        <p:txBody>
          <a:bodyPr wrap="square" rtlCol="0">
            <a:spAutoFit/>
          </a:bodyPr>
          <a:lstStyle/>
          <a:p>
            <a:pPr algn="ctr"/>
            <a:r>
              <a:rPr lang="en-US" sz="7200" dirty="0" smtClean="0">
                <a:solidFill>
                  <a:srgbClr val="92D050"/>
                </a:solidFill>
                <a:latin typeface="Segoe UI Black" panose="020B0A02040204020203" pitchFamily="34" charset="0"/>
                <a:ea typeface="Segoe UI Black" panose="020B0A02040204020203" pitchFamily="34" charset="0"/>
                <a:cs typeface="Segoe UI Black" panose="020B0A02040204020203" pitchFamily="34" charset="0"/>
              </a:rPr>
              <a:t>C</a:t>
            </a:r>
            <a:r>
              <a:rPr lang="en-US" sz="7200" dirty="0" smtClean="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O</a:t>
            </a:r>
            <a:r>
              <a:rPr lang="en-US" sz="7200"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L</a:t>
            </a:r>
            <a:r>
              <a:rPr lang="en-US" sz="7200" dirty="0" smtClean="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O</a:t>
            </a:r>
            <a:r>
              <a:rPr lang="en-US" sz="7200"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R</a:t>
            </a:r>
            <a:endParaRPr lang="en-US" sz="72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06369" y="4482824"/>
            <a:ext cx="4276165" cy="1200329"/>
          </a:xfrm>
          <a:prstGeom prst="rect">
            <a:avLst/>
          </a:prstGeom>
          <a:noFill/>
        </p:spPr>
        <p:txBody>
          <a:bodyPr wrap="square" rtlCol="0">
            <a:spAutoFit/>
          </a:bodyPr>
          <a:lstStyle/>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Black </a:t>
            </a:r>
          </a:p>
          <a:p>
            <a:pPr algn="ctr"/>
            <a:r>
              <a:rPr lang="en-US" sz="3600" dirty="0" smtClean="0">
                <a:latin typeface="Segoe UI Black" panose="020B0A02040204020203" pitchFamily="34" charset="0"/>
                <a:ea typeface="Segoe UI Black" panose="020B0A02040204020203" pitchFamily="34" charset="0"/>
                <a:cs typeface="Segoe UI Black" panose="020B0A02040204020203" pitchFamily="34" charset="0"/>
              </a:rPr>
              <a:t>and White</a:t>
            </a:r>
            <a:endParaRPr lang="en-US" sz="36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TextBox 4"/>
          <p:cNvSpPr txBox="1"/>
          <p:nvPr/>
        </p:nvSpPr>
        <p:spPr>
          <a:xfrm>
            <a:off x="3906369" y="2608293"/>
            <a:ext cx="4276165" cy="646331"/>
          </a:xfrm>
          <a:prstGeom prst="rect">
            <a:avLst/>
          </a:prstGeom>
          <a:noFill/>
        </p:spPr>
        <p:txBody>
          <a:bodyPr wrap="square" rtlCol="0">
            <a:spAutoFit/>
          </a:bodyPr>
          <a:lstStyle/>
          <a:p>
            <a:pPr algn="ctr"/>
            <a:r>
              <a:rPr lang="en-US" sz="3600" dirty="0" smtClean="0">
                <a:solidFill>
                  <a:schemeClr val="bg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Shades of Gray</a:t>
            </a:r>
            <a:endParaRPr lang="en-US" sz="3600" dirty="0">
              <a:solidFill>
                <a:schemeClr val="bg2">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4093659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4752" b="20942"/>
          <a:stretch/>
        </p:blipFill>
        <p:spPr bwMode="auto">
          <a:xfrm>
            <a:off x="-1075765" y="242047"/>
            <a:ext cx="14213541" cy="6306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rthharvest.org/zh/ChristianColorationBig5/DrawingsToColor/04KingHerodMatthew2_3-4Big5.gif"/>
          <p:cNvPicPr>
            <a:picLocks noChangeAspect="1" noChangeArrowheads="1"/>
          </p:cNvPicPr>
          <p:nvPr/>
        </p:nvPicPr>
        <p:blipFill rotWithShape="1">
          <a:blip r:embed="rId3">
            <a:extLst>
              <a:ext uri="{28A0092B-C50C-407E-A947-70E740481C1C}">
                <a14:useLocalDpi xmlns:a14="http://schemas.microsoft.com/office/drawing/2010/main" val="0"/>
              </a:ext>
            </a:extLst>
          </a:blip>
          <a:srcRect l="4607" t="17649" r="37389"/>
          <a:stretch/>
        </p:blipFill>
        <p:spPr bwMode="auto">
          <a:xfrm flipH="1">
            <a:off x="5146258" y="3939988"/>
            <a:ext cx="1971197" cy="2608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merchantcircle.com/19469842/Craig%20W.%20Clough,%20Rock%20Island,%20IL%20-%20Three%20Wise%20Men%20and%20Christmas%20Star_full.jpeg"/>
          <p:cNvPicPr>
            <a:picLocks noChangeAspect="1" noChangeArrowheads="1"/>
          </p:cNvPicPr>
          <p:nvPr/>
        </p:nvPicPr>
        <p:blipFill rotWithShape="1">
          <a:blip r:embed="rId4">
            <a:extLst>
              <a:ext uri="{28A0092B-C50C-407E-A947-70E740481C1C}">
                <a14:useLocalDpi xmlns:a14="http://schemas.microsoft.com/office/drawing/2010/main" val="0"/>
              </a:ext>
            </a:extLst>
          </a:blip>
          <a:srcRect l="1" t="-7803" r="-7349"/>
          <a:stretch/>
        </p:blipFill>
        <p:spPr bwMode="auto">
          <a:xfrm rot="21296471" flipH="1">
            <a:off x="3249994" y="212722"/>
            <a:ext cx="4951510" cy="2868579"/>
          </a:xfrm>
          <a:prstGeom prst="teardrop">
            <a:avLst>
              <a:gd name="adj" fmla="val 12281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71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4752" b="20942"/>
          <a:stretch/>
        </p:blipFill>
        <p:spPr bwMode="auto">
          <a:xfrm>
            <a:off x="-1075765" y="242047"/>
            <a:ext cx="14213541" cy="6306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rthharvest.org/zh/ChristianColorationBig5/DrawingsToColor/04KingHerodMatthew2_3-4Big5.gif"/>
          <p:cNvPicPr>
            <a:picLocks noChangeAspect="1" noChangeArrowheads="1"/>
          </p:cNvPicPr>
          <p:nvPr/>
        </p:nvPicPr>
        <p:blipFill rotWithShape="1">
          <a:blip r:embed="rId3">
            <a:extLst>
              <a:ext uri="{28A0092B-C50C-407E-A947-70E740481C1C}">
                <a14:useLocalDpi xmlns:a14="http://schemas.microsoft.com/office/drawing/2010/main" val="0"/>
              </a:ext>
            </a:extLst>
          </a:blip>
          <a:srcRect l="4607" t="17649" r="37389"/>
          <a:stretch/>
        </p:blipFill>
        <p:spPr bwMode="auto">
          <a:xfrm flipH="1">
            <a:off x="5146258" y="3939988"/>
            <a:ext cx="1971197" cy="2608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merchantcircle.com/19469842/Craig%20W.%20Clough,%20Rock%20Island,%20IL%20-%20Three%20Wise%20Men%20and%20Christmas%20Star_full.jpeg"/>
          <p:cNvPicPr>
            <a:picLocks noChangeAspect="1" noChangeArrowheads="1"/>
          </p:cNvPicPr>
          <p:nvPr/>
        </p:nvPicPr>
        <p:blipFill rotWithShape="1">
          <a:blip r:embed="rId4">
            <a:extLst>
              <a:ext uri="{28A0092B-C50C-407E-A947-70E740481C1C}">
                <a14:useLocalDpi xmlns:a14="http://schemas.microsoft.com/office/drawing/2010/main" val="0"/>
              </a:ext>
            </a:extLst>
          </a:blip>
          <a:srcRect l="1" t="-7803" r="-7349"/>
          <a:stretch/>
        </p:blipFill>
        <p:spPr bwMode="auto">
          <a:xfrm rot="21296471" flipH="1">
            <a:off x="3249994" y="212722"/>
            <a:ext cx="4951510" cy="2868579"/>
          </a:xfrm>
          <a:prstGeom prst="teardrop">
            <a:avLst>
              <a:gd name="adj" fmla="val 122819"/>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rot="5400000">
            <a:off x="5329850" y="4807178"/>
            <a:ext cx="1604010" cy="1336675"/>
          </a:xfrm>
          <a:prstGeom prst="rightArrow">
            <a:avLst/>
          </a:prstGeom>
          <a:solidFill>
            <a:schemeClr val="bg1"/>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Arrow 8"/>
          <p:cNvSpPr/>
          <p:nvPr/>
        </p:nvSpPr>
        <p:spPr>
          <a:xfrm rot="16200000">
            <a:off x="5329851" y="1344657"/>
            <a:ext cx="1604010" cy="1336675"/>
          </a:xfrm>
          <a:prstGeom prst="rightArrow">
            <a:avLst/>
          </a:prstGeom>
          <a:solidFill>
            <a:schemeClr val="bg1"/>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91942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p:txBody>
          <a:bodyPr/>
          <a:lstStyle/>
          <a:p>
            <a:r>
              <a:rPr lang="en-US" altLang="en-US" sz="4000" dirty="0">
                <a:solidFill>
                  <a:schemeClr val="accent6">
                    <a:lumMod val="75000"/>
                  </a:schemeClr>
                </a:solidFill>
                <a:latin typeface="Albertus" pitchFamily="34" charset="0"/>
              </a:rPr>
              <a:t>Which line is longer?</a:t>
            </a:r>
          </a:p>
        </p:txBody>
      </p:sp>
      <p:pic>
        <p:nvPicPr>
          <p:cNvPr id="116741" name="Picture 5" descr="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1"/>
            <a:ext cx="5715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60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rot="5400000">
            <a:off x="2169791" y="3911194"/>
            <a:ext cx="1604010" cy="1336675"/>
          </a:xfrm>
          <a:prstGeom prst="rightArrow">
            <a:avLst/>
          </a:prstGeom>
          <a:solidFill>
            <a:schemeClr val="bg1"/>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Arrow 8"/>
          <p:cNvSpPr/>
          <p:nvPr/>
        </p:nvSpPr>
        <p:spPr>
          <a:xfrm rot="16200000">
            <a:off x="2169792" y="1560819"/>
            <a:ext cx="1604010" cy="1336675"/>
          </a:xfrm>
          <a:prstGeom prst="rightArrow">
            <a:avLst/>
          </a:prstGeom>
          <a:solidFill>
            <a:schemeClr val="bg1"/>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26" name="Picture 2" descr="https://primaryclipart.com/images/city2_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74" y="2610346"/>
            <a:ext cx="4389260" cy="39383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s-media-cache-ak0.pinimg.com/236x/79/ed/81/79ed8120346f09843ef027fda12a4c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286" y="272545"/>
            <a:ext cx="1810824" cy="195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804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4752" b="20942"/>
          <a:stretch/>
        </p:blipFill>
        <p:spPr bwMode="auto">
          <a:xfrm>
            <a:off x="-1075765" y="242047"/>
            <a:ext cx="14213541" cy="6306671"/>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rot="5400000">
            <a:off x="5329850" y="4807178"/>
            <a:ext cx="1604010" cy="1336675"/>
          </a:xfrm>
          <a:prstGeom prst="rightArrow">
            <a:avLst/>
          </a:prstGeom>
          <a:solidFill>
            <a:schemeClr val="bg1"/>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26" name="Picture 2" descr="http://i.telegraph.co.uk/multimedia/archive/03038/SummaryOz_30387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642" y="198586"/>
            <a:ext cx="4416425" cy="27567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www.walldevil.com/wallpapers/a90/obi-wan-kenobi-darth-vader-star-wa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2790" y="4156722"/>
            <a:ext cx="4066394" cy="228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261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encrypted-tbn3.gstatic.com/images?q=tbn:ANd9GcQjbeuKyopKC78UGCJUbmJhLyknl63CQ07CmeMGk_t2PxSrlXZSE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598" b="10685"/>
          <a:stretch/>
        </p:blipFill>
        <p:spPr bwMode="auto">
          <a:xfrm>
            <a:off x="2756647" y="-228600"/>
            <a:ext cx="6373905" cy="7463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5176" y="658906"/>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Teams</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6" name="TextBox 5"/>
          <p:cNvSpPr txBox="1"/>
          <p:nvPr/>
        </p:nvSpPr>
        <p:spPr>
          <a:xfrm rot="5400000">
            <a:off x="3933263" y="4304419"/>
            <a:ext cx="4276165" cy="830997"/>
          </a:xfrm>
          <a:prstGeom prst="rect">
            <a:avLst/>
          </a:prstGeom>
          <a:noFill/>
        </p:spPr>
        <p:txBody>
          <a:bodyPr wrap="square" rtlCol="0">
            <a:spAutoFit/>
          </a:bodyPr>
          <a:lstStyle/>
          <a:p>
            <a:pPr algn="ctr"/>
            <a:r>
              <a:rPr lang="en-US" sz="4800" dirty="0" smtClean="0">
                <a:latin typeface="Segoe UI Black" panose="020B0A02040204020203" pitchFamily="34" charset="0"/>
                <a:ea typeface="Segoe UI Black" panose="020B0A02040204020203" pitchFamily="34" charset="0"/>
                <a:cs typeface="Segoe UI Black" panose="020B0A02040204020203" pitchFamily="34" charset="0"/>
              </a:rPr>
              <a:t>Committee</a:t>
            </a:r>
            <a:endParaRPr lang="en-US" sz="48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739616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6000" dirty="0" smtClean="0">
                <a:latin typeface="Rockwell Extra Bold" panose="02060903040505020403" pitchFamily="18" charset="0"/>
              </a:rPr>
              <a:t>Committees Discuss. </a:t>
            </a:r>
            <a:br>
              <a:rPr lang="en-US" sz="6000" dirty="0" smtClean="0">
                <a:latin typeface="Rockwell Extra Bold" panose="02060903040505020403" pitchFamily="18" charset="0"/>
              </a:rPr>
            </a:br>
            <a:r>
              <a:rPr lang="en-US" sz="6000" dirty="0" smtClean="0">
                <a:latin typeface="Rockwell Extra Bold" panose="02060903040505020403" pitchFamily="18" charset="0"/>
              </a:rPr>
              <a:t>Teams Do.</a:t>
            </a:r>
            <a:r>
              <a:rPr lang="en-US" sz="4000" dirty="0" smtClean="0">
                <a:latin typeface="Rockwell Extra Bold" panose="02060903040505020403" pitchFamily="18" charset="0"/>
              </a:rPr>
              <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3946434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6000" dirty="0" smtClean="0">
                <a:latin typeface="Rockwell Extra Bold" panose="02060903040505020403" pitchFamily="18" charset="0"/>
              </a:rPr>
              <a:t>Committees Rule.</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Teams Role.</a:t>
            </a:r>
            <a:r>
              <a:rPr lang="en-US" sz="4000" dirty="0" smtClean="0">
                <a:latin typeface="Rockwell Extra Bold" panose="02060903040505020403" pitchFamily="18" charset="0"/>
              </a:rPr>
              <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435796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Canvas 492"/>
          <p:cNvGrpSpPr/>
          <p:nvPr/>
        </p:nvGrpSpPr>
        <p:grpSpPr>
          <a:xfrm>
            <a:off x="2191871" y="365125"/>
            <a:ext cx="7246023" cy="5739839"/>
            <a:chOff x="0" y="0"/>
            <a:chExt cx="3053080" cy="2143042"/>
          </a:xfrm>
        </p:grpSpPr>
        <p:sp>
          <p:nvSpPr>
            <p:cNvPr id="4" name="Rectangle 3"/>
            <p:cNvSpPr/>
            <p:nvPr/>
          </p:nvSpPr>
          <p:spPr>
            <a:xfrm>
              <a:off x="0" y="0"/>
              <a:ext cx="3053080" cy="2142490"/>
            </a:xfrm>
            <a:prstGeom prst="rect">
              <a:avLst/>
            </a:prstGeom>
          </p:spPr>
        </p:sp>
        <p:sp>
          <p:nvSpPr>
            <p:cNvPr id="5" name="Oval 4"/>
            <p:cNvSpPr/>
            <p:nvPr/>
          </p:nvSpPr>
          <p:spPr>
            <a:xfrm>
              <a:off x="1348843" y="962872"/>
              <a:ext cx="456104" cy="40551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41715" tIns="20858" rIns="41715" bIns="2085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pic>
          <p:nvPicPr>
            <p:cNvPr id="6" name="Picture 5"/>
            <p:cNvPicPr/>
            <p:nvPr/>
          </p:nvPicPr>
          <p:blipFill>
            <a:blip r:embed="rId2"/>
            <a:stretch>
              <a:fillRect/>
            </a:stretch>
          </p:blipFill>
          <p:spPr>
            <a:xfrm>
              <a:off x="1761150" y="1018521"/>
              <a:ext cx="372110" cy="370840"/>
            </a:xfrm>
            <a:prstGeom prst="rect">
              <a:avLst/>
            </a:prstGeom>
          </p:spPr>
        </p:pic>
        <p:sp>
          <p:nvSpPr>
            <p:cNvPr id="7" name="Oval 6"/>
            <p:cNvSpPr/>
            <p:nvPr/>
          </p:nvSpPr>
          <p:spPr>
            <a:xfrm>
              <a:off x="1168275" y="1186795"/>
              <a:ext cx="607550" cy="572475"/>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8" name="Oval 7"/>
            <p:cNvSpPr/>
            <p:nvPr/>
          </p:nvSpPr>
          <p:spPr>
            <a:xfrm>
              <a:off x="2251276" y="427336"/>
              <a:ext cx="599510" cy="50482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9" name="Oval 8"/>
            <p:cNvSpPr/>
            <p:nvPr/>
          </p:nvSpPr>
          <p:spPr>
            <a:xfrm>
              <a:off x="830112" y="427336"/>
              <a:ext cx="691515" cy="65722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0" name="Oval 9"/>
            <p:cNvSpPr/>
            <p:nvPr/>
          </p:nvSpPr>
          <p:spPr>
            <a:xfrm>
              <a:off x="637200" y="932161"/>
              <a:ext cx="691515" cy="65722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1" name="Oval 10"/>
            <p:cNvSpPr/>
            <p:nvPr/>
          </p:nvSpPr>
          <p:spPr>
            <a:xfrm>
              <a:off x="1775825" y="427336"/>
              <a:ext cx="691515" cy="65722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2" name="Oval 11"/>
            <p:cNvSpPr/>
            <p:nvPr/>
          </p:nvSpPr>
          <p:spPr>
            <a:xfrm>
              <a:off x="1559761" y="1485817"/>
              <a:ext cx="691515" cy="65722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3" name="Oval 12"/>
            <p:cNvSpPr/>
            <p:nvPr/>
          </p:nvSpPr>
          <p:spPr>
            <a:xfrm>
              <a:off x="2390172" y="1389361"/>
              <a:ext cx="616872" cy="560779"/>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4" name="Oval 13"/>
            <p:cNvSpPr/>
            <p:nvPr/>
          </p:nvSpPr>
          <p:spPr>
            <a:xfrm>
              <a:off x="2199190" y="749620"/>
              <a:ext cx="604826" cy="563914"/>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5" name="Oval 14"/>
            <p:cNvSpPr/>
            <p:nvPr/>
          </p:nvSpPr>
          <p:spPr>
            <a:xfrm>
              <a:off x="1378428" y="609999"/>
              <a:ext cx="583481" cy="518922"/>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6" name="Oval 15"/>
            <p:cNvSpPr/>
            <p:nvPr/>
          </p:nvSpPr>
          <p:spPr>
            <a:xfrm>
              <a:off x="1932972" y="1062005"/>
              <a:ext cx="599510" cy="616713"/>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7" name="Oval 16"/>
            <p:cNvSpPr/>
            <p:nvPr/>
          </p:nvSpPr>
          <p:spPr>
            <a:xfrm>
              <a:off x="746567" y="1313534"/>
              <a:ext cx="582148" cy="535691"/>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sp>
          <p:nvSpPr>
            <p:cNvPr id="18" name="Oval 17"/>
            <p:cNvSpPr/>
            <p:nvPr/>
          </p:nvSpPr>
          <p:spPr>
            <a:xfrm>
              <a:off x="364602" y="519321"/>
              <a:ext cx="576361" cy="609600"/>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lgn="just">
                <a:spcBef>
                  <a:spcPts val="0"/>
                </a:spcBef>
                <a:spcAft>
                  <a:spcPts val="0"/>
                </a:spcAft>
              </a:pPr>
              <a:r>
                <a:rPr lang="en-US" sz="1200">
                  <a:effectLst/>
                  <a:latin typeface="Times New Roman" panose="02020603050405020304" pitchFamily="18" charset="0"/>
                  <a:ea typeface="Calibri" panose="020F0502020204030204" pitchFamily="34" charset="0"/>
                </a:rPr>
                <a:t> </a:t>
              </a:r>
            </a:p>
          </p:txBody>
        </p:sp>
      </p:grpSp>
    </p:spTree>
    <p:extLst>
      <p:ext uri="{BB962C8B-B14F-4D97-AF65-F5344CB8AC3E}">
        <p14:creationId xmlns:p14="http://schemas.microsoft.com/office/powerpoint/2010/main" val="1477368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4000" dirty="0" smtClean="0">
                <a:latin typeface="Rockwell Extra Bold" panose="02060903040505020403" pitchFamily="18" charset="0"/>
              </a:rPr>
              <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grpSp>
        <p:nvGrpSpPr>
          <p:cNvPr id="4" name="Canvas 350"/>
          <p:cNvGrpSpPr/>
          <p:nvPr/>
        </p:nvGrpSpPr>
        <p:grpSpPr>
          <a:xfrm>
            <a:off x="2568388" y="121884"/>
            <a:ext cx="5321054" cy="6736116"/>
            <a:chOff x="248716" y="-761798"/>
            <a:chExt cx="2876361" cy="4012998"/>
          </a:xfrm>
        </p:grpSpPr>
        <p:sp>
          <p:nvSpPr>
            <p:cNvPr id="5" name="Rectangle 4"/>
            <p:cNvSpPr/>
            <p:nvPr/>
          </p:nvSpPr>
          <p:spPr>
            <a:xfrm>
              <a:off x="397510" y="786765"/>
              <a:ext cx="2225040" cy="2464435"/>
            </a:xfrm>
            <a:prstGeom prst="rect">
              <a:avLst/>
            </a:prstGeom>
          </p:spPr>
        </p:sp>
        <p:sp>
          <p:nvSpPr>
            <p:cNvPr id="6" name="Oval 5"/>
            <p:cNvSpPr/>
            <p:nvPr/>
          </p:nvSpPr>
          <p:spPr>
            <a:xfrm>
              <a:off x="373076" y="5599"/>
              <a:ext cx="481321" cy="521095"/>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
          <p:nvSpPr>
            <p:cNvPr id="7" name="Oval 6"/>
            <p:cNvSpPr/>
            <p:nvPr/>
          </p:nvSpPr>
          <p:spPr>
            <a:xfrm>
              <a:off x="776811" y="2343955"/>
              <a:ext cx="480004" cy="433949"/>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
          <p:nvSpPr>
            <p:cNvPr id="8" name="Oval 7"/>
            <p:cNvSpPr/>
            <p:nvPr/>
          </p:nvSpPr>
          <p:spPr>
            <a:xfrm>
              <a:off x="1643913" y="1454010"/>
              <a:ext cx="469663" cy="455257"/>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
          <p:nvSpPr>
            <p:cNvPr id="9" name="Oval 8"/>
            <p:cNvSpPr/>
            <p:nvPr/>
          </p:nvSpPr>
          <p:spPr>
            <a:xfrm>
              <a:off x="248716" y="1385821"/>
              <a:ext cx="505326" cy="470524"/>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
          <p:nvSpPr>
            <p:cNvPr id="10" name="Oval 9"/>
            <p:cNvSpPr/>
            <p:nvPr/>
          </p:nvSpPr>
          <p:spPr>
            <a:xfrm>
              <a:off x="1591082" y="495717"/>
              <a:ext cx="583481" cy="518922"/>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
          <p:nvSpPr>
            <p:cNvPr id="11" name="Oval 10"/>
            <p:cNvSpPr/>
            <p:nvPr/>
          </p:nvSpPr>
          <p:spPr>
            <a:xfrm>
              <a:off x="2622550" y="-761798"/>
              <a:ext cx="502527" cy="490831"/>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pic>
          <p:nvPicPr>
            <p:cNvPr id="12" name="Picture 11"/>
            <p:cNvPicPr>
              <a:picLocks noChangeAspect="1"/>
            </p:cNvPicPr>
            <p:nvPr/>
          </p:nvPicPr>
          <p:blipFill>
            <a:blip r:embed="rId2"/>
            <a:stretch>
              <a:fillRect/>
            </a:stretch>
          </p:blipFill>
          <p:spPr>
            <a:xfrm>
              <a:off x="590174" y="708183"/>
              <a:ext cx="372483" cy="370896"/>
            </a:xfrm>
            <a:prstGeom prst="rect">
              <a:avLst/>
            </a:prstGeom>
          </p:spPr>
        </p:pic>
      </p:grpSp>
      <p:sp>
        <p:nvSpPr>
          <p:cNvPr id="13" name="Oval 12"/>
          <p:cNvSpPr/>
          <p:nvPr/>
        </p:nvSpPr>
        <p:spPr>
          <a:xfrm>
            <a:off x="8220916" y="5166247"/>
            <a:ext cx="1031468" cy="923857"/>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p:txBody>
      </p:sp>
      <p:sp>
        <p:nvSpPr>
          <p:cNvPr id="14" name="Oval 13"/>
          <p:cNvSpPr/>
          <p:nvPr/>
        </p:nvSpPr>
        <p:spPr>
          <a:xfrm>
            <a:off x="9251053" y="2132820"/>
            <a:ext cx="868842" cy="764183"/>
          </a:xfrm>
          <a:prstGeom prst="ellipse">
            <a:avLst/>
          </a:prstGeom>
          <a:solidFill>
            <a:sysClr val="window" lastClr="FFFFFF"/>
          </a:solidFill>
          <a:ln w="25400" cap="flat" cmpd="sng" algn="ctr">
            <a:solidFill>
              <a:srgbClr val="4F81BD">
                <a:shade val="50000"/>
              </a:srgbClr>
            </a:solidFill>
            <a:prstDash val="solid"/>
          </a:ln>
          <a:effectLst/>
        </p:spPr>
        <p:txBody>
          <a:bodyPr rot="0" spcFirstLastPara="0" vert="horz" wrap="square" lIns="53276" tIns="26638" rIns="53276" bIns="26638" numCol="1" spcCol="0" rtlCol="0" fromWordArt="0" anchor="ctr" anchorCtr="0" forceAA="0" compatLnSpc="1">
            <a:prstTxWarp prst="textNoShape">
              <a:avLst/>
            </a:prstTxWarp>
            <a:noAutofit/>
          </a:bodyPr>
          <a:lstStyle/>
          <a:p>
            <a:pPr marL="0" marR="0" indent="182880">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70941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7769" r="45295"/>
          <a:stretch/>
        </p:blipFill>
        <p:spPr bwMode="auto">
          <a:xfrm>
            <a:off x="3652557" y="1375559"/>
            <a:ext cx="4267760" cy="37343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3244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65" y="1037477"/>
            <a:ext cx="10515600" cy="1325563"/>
          </a:xfrm>
        </p:spPr>
        <p:txBody>
          <a:bodyPr>
            <a:noAutofit/>
          </a:bodyPr>
          <a:lstStyle/>
          <a:p>
            <a:pPr algn="ctr"/>
            <a:r>
              <a:rPr lang="en-US" sz="4000" dirty="0" smtClean="0">
                <a:latin typeface="Rockwell Extra Bold" panose="02060903040505020403" pitchFamily="18" charset="0"/>
              </a:rPr>
              <a:t>Committees </a:t>
            </a:r>
            <a:r>
              <a:rPr lang="en-US" sz="4000" dirty="0" err="1" smtClean="0">
                <a:latin typeface="Rockwell Extra Bold" panose="02060903040505020403" pitchFamily="18" charset="0"/>
              </a:rPr>
              <a:t>Overfunction</a:t>
            </a:r>
            <a:r>
              <a:rPr lang="en-US" sz="4000" dirty="0" smtClean="0">
                <a:latin typeface="Rockwell Extra Bold" panose="02060903040505020403" pitchFamily="18" charset="0"/>
              </a:rPr>
              <a:t>.</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r>
              <a:rPr lang="en-US" sz="4000" dirty="0" smtClean="0">
                <a:latin typeface="Rockwell Extra Bold" panose="02060903040505020403" pitchFamily="18" charset="0"/>
              </a:rPr>
              <a:t>Teams Engage.</a:t>
            </a:r>
            <a:br>
              <a:rPr lang="en-US" sz="4000" dirty="0" smtClean="0">
                <a:latin typeface="Rockwell Extra Bold" panose="02060903040505020403" pitchFamily="18" charset="0"/>
              </a:rPr>
            </a:br>
            <a:endParaRPr lang="en-US" sz="4000" dirty="0">
              <a:latin typeface="Rockwell Extra Bold" panose="02060903040505020403" pitchFamily="18" charset="0"/>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078100" y="2769254"/>
            <a:ext cx="3882559" cy="3591205"/>
          </a:xfrm>
          <a:prstGeom prst="rect">
            <a:avLst/>
          </a:prstGeom>
        </p:spPr>
      </p:pic>
    </p:spTree>
    <p:extLst>
      <p:ext uri="{BB962C8B-B14F-4D97-AF65-F5344CB8AC3E}">
        <p14:creationId xmlns:p14="http://schemas.microsoft.com/office/powerpoint/2010/main" val="2679150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141" y="2059455"/>
            <a:ext cx="10515600" cy="1325563"/>
          </a:xfrm>
        </p:spPr>
        <p:txBody>
          <a:bodyPr>
            <a:noAutofit/>
          </a:bodyPr>
          <a:lstStyle/>
          <a:p>
            <a:pPr algn="r"/>
            <a:r>
              <a:rPr lang="en-US" sz="6000" dirty="0" smtClean="0">
                <a:latin typeface="Rockwell Extra Bold" panose="02060903040505020403" pitchFamily="18" charset="0"/>
              </a:rPr>
              <a:t>Committees Orthodox. </a:t>
            </a:r>
            <a:br>
              <a:rPr lang="en-US" sz="6000" dirty="0" smtClean="0">
                <a:latin typeface="Rockwell Extra Bold" panose="02060903040505020403" pitchFamily="18" charset="0"/>
              </a:rPr>
            </a:br>
            <a:r>
              <a:rPr lang="en-US" sz="6000" dirty="0" smtClean="0">
                <a:latin typeface="Rockwell Extra Bold" panose="02060903040505020403" pitchFamily="18" charset="0"/>
              </a:rPr>
              <a:t>Teams Practice.</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dirty="0" err="1" smtClean="0">
                <a:latin typeface="Rockwell Extra Bold" panose="02060903040505020403" pitchFamily="18" charset="0"/>
              </a:rPr>
              <a:t>Orthoducksy</a:t>
            </a:r>
            <a:r>
              <a:rPr lang="en-US" dirty="0" smtClean="0">
                <a:latin typeface="Rockwell Extra Bold" panose="02060903040505020403" pitchFamily="18" charset="0"/>
              </a:rPr>
              <a:t> </a:t>
            </a:r>
            <a:br>
              <a:rPr lang="en-US" dirty="0" smtClean="0">
                <a:latin typeface="Rockwell Extra Bold" panose="02060903040505020403" pitchFamily="18" charset="0"/>
              </a:rPr>
            </a:br>
            <a:r>
              <a:rPr lang="en-US" dirty="0" smtClean="0">
                <a:latin typeface="Rockwell Extra Bold" panose="02060903040505020403" pitchFamily="18" charset="0"/>
              </a:rPr>
              <a:t>vs. Orthopraxis</a:t>
            </a:r>
            <a:r>
              <a:rPr lang="en-US" sz="4000" dirty="0" smtClean="0">
                <a:latin typeface="Rockwell Extra Bold" panose="02060903040505020403" pitchFamily="18" charset="0"/>
              </a:rPr>
              <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pic>
        <p:nvPicPr>
          <p:cNvPr id="2052" name="Picture 4" descr="https://bteamboston.files.wordpress.com/2016/04/img_0336.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05" y="2337828"/>
            <a:ext cx="4301751" cy="430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24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licop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390" y="1884850"/>
            <a:ext cx="476250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603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6000" dirty="0" smtClean="0">
                <a:latin typeface="Rockwell Extra Bold" panose="02060903040505020403" pitchFamily="18" charset="0"/>
              </a:rPr>
              <a:t>Committees Age. </a:t>
            </a:r>
            <a:br>
              <a:rPr lang="en-US" sz="6000" dirty="0" smtClean="0">
                <a:latin typeface="Rockwell Extra Bold" panose="02060903040505020403" pitchFamily="18" charset="0"/>
              </a:rPr>
            </a:br>
            <a:r>
              <a:rPr lang="en-US" sz="6000" dirty="0" smtClean="0">
                <a:latin typeface="Rockwell Extra Bold" panose="02060903040505020403" pitchFamily="18" charset="0"/>
              </a:rPr>
              <a:t>Teams Mature.</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r>
              <a:rPr lang="en-US" sz="4000" dirty="0" smtClean="0">
                <a:latin typeface="Rockwell Extra Bold" panose="02060903040505020403" pitchFamily="18" charset="0"/>
              </a:rPr>
              <a:t>Committees become older while team members become wiser.</a:t>
            </a:r>
            <a:r>
              <a:rPr lang="en-US" sz="2400" dirty="0" smtClean="0">
                <a:latin typeface="Rockwell Extra Bold" panose="02060903040505020403" pitchFamily="18" charset="0"/>
              </a:rPr>
              <a:t/>
            </a:r>
            <a:br>
              <a:rPr lang="en-US" sz="24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228775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894" y="2704913"/>
            <a:ext cx="10515600" cy="1325563"/>
          </a:xfrm>
        </p:spPr>
        <p:txBody>
          <a:bodyPr>
            <a:noAutofit/>
          </a:bodyPr>
          <a:lstStyle/>
          <a:p>
            <a:r>
              <a:rPr lang="en-US" sz="4000" dirty="0" smtClean="0">
                <a:latin typeface="Rockwell Extra Bold" panose="02060903040505020403" pitchFamily="18" charset="0"/>
              </a:rPr>
              <a:t>Committees Seek Agreement.</a:t>
            </a:r>
            <a:br>
              <a:rPr lang="en-US" sz="4000" dirty="0" smtClean="0">
                <a:latin typeface="Rockwell Extra Bold" panose="02060903040505020403" pitchFamily="18" charset="0"/>
              </a:rPr>
            </a:br>
            <a:r>
              <a:rPr lang="en-US" sz="4000" dirty="0" smtClean="0">
                <a:latin typeface="Rockwell Extra Bold" panose="02060903040505020403" pitchFamily="18" charset="0"/>
              </a:rPr>
              <a:t>Teams Seek Development.</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r>
              <a:rPr lang="en-US" sz="3200" dirty="0" smtClean="0">
                <a:latin typeface="Rockwell Extra Bold" panose="02060903040505020403" pitchFamily="18" charset="0"/>
              </a:rPr>
              <a:t>Are you a church of the Like Minded?</a:t>
            </a:r>
            <a:r>
              <a:rPr lang="en-US" sz="4000" dirty="0" smtClean="0">
                <a:latin typeface="Rockwell Extra Bold" panose="02060903040505020403" pitchFamily="18" charset="0"/>
              </a:rPr>
              <a:t/>
            </a:r>
            <a:br>
              <a:rPr lang="en-US" sz="4000" dirty="0" smtClean="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1395902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350372"/>
            <a:ext cx="10515600" cy="1325563"/>
          </a:xfrm>
        </p:spPr>
        <p:txBody>
          <a:bodyPr>
            <a:noAutofit/>
          </a:bodyPr>
          <a:lstStyle/>
          <a:p>
            <a:pPr algn="ctr"/>
            <a:r>
              <a:rPr lang="en-US" sz="6000" dirty="0" smtClean="0">
                <a:latin typeface="Rockwell Extra Bold" panose="02060903040505020403" pitchFamily="18" charset="0"/>
              </a:rPr>
              <a:t>Committees Avoid Objections.</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Teams Have Objectives.</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2800" dirty="0" smtClean="0">
                <a:latin typeface="Rockwell Extra Bold" panose="02060903040505020403" pitchFamily="18" charset="0"/>
              </a:rPr>
              <a:t>Does your church have a mission committee but no clear mission?</a:t>
            </a: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1438834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84544" y="139700"/>
            <a:ext cx="8585200" cy="6527800"/>
          </a:xfrm>
          <a:prstGeom prst="rect">
            <a:avLst/>
          </a:prstGeom>
        </p:spPr>
      </p:pic>
    </p:spTree>
    <p:extLst>
      <p:ext uri="{BB962C8B-B14F-4D97-AF65-F5344CB8AC3E}">
        <p14:creationId xmlns:p14="http://schemas.microsoft.com/office/powerpoint/2010/main" val="270666950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981200" y="6400800"/>
            <a:ext cx="1790700" cy="266700"/>
          </a:xfrm>
          <a:prstGeom prst="rect">
            <a:avLst/>
          </a:prstGeom>
        </p:spPr>
      </p:pic>
      <p:pic>
        <p:nvPicPr>
          <p:cNvPr id="17" name="Picture 16"/>
          <p:cNvPicPr>
            <a:picLocks noChangeAspect="1"/>
          </p:cNvPicPr>
          <p:nvPr/>
        </p:nvPicPr>
        <p:blipFill>
          <a:blip r:embed="rId4"/>
          <a:stretch>
            <a:fillRect/>
          </a:stretch>
        </p:blipFill>
        <p:spPr>
          <a:xfrm>
            <a:off x="2330896" y="142652"/>
            <a:ext cx="8229600" cy="1054100"/>
          </a:xfrm>
          <a:prstGeom prst="rect">
            <a:avLst/>
          </a:prstGeom>
        </p:spPr>
      </p:pic>
      <p:pic>
        <p:nvPicPr>
          <p:cNvPr id="18" name="Picture 17"/>
          <p:cNvPicPr>
            <a:picLocks noChangeAspect="1"/>
          </p:cNvPicPr>
          <p:nvPr/>
        </p:nvPicPr>
        <p:blipFill>
          <a:blip r:embed="rId5"/>
          <a:stretch>
            <a:fillRect/>
          </a:stretch>
        </p:blipFill>
        <p:spPr>
          <a:xfrm>
            <a:off x="1828800" y="188640"/>
            <a:ext cx="8572500" cy="6070600"/>
          </a:xfrm>
          <a:prstGeom prst="rect">
            <a:avLst/>
          </a:prstGeom>
        </p:spPr>
      </p:pic>
    </p:spTree>
    <p:extLst>
      <p:ext uri="{BB962C8B-B14F-4D97-AF65-F5344CB8AC3E}">
        <p14:creationId xmlns:p14="http://schemas.microsoft.com/office/powerpoint/2010/main" val="129024649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78000" y="188640"/>
            <a:ext cx="8623300" cy="6070600"/>
          </a:xfrm>
          <a:prstGeom prst="rect">
            <a:avLst/>
          </a:prstGeom>
        </p:spPr>
      </p:pic>
      <p:pic>
        <p:nvPicPr>
          <p:cNvPr id="10" name="Picture 9"/>
          <p:cNvPicPr>
            <a:picLocks noChangeAspect="1"/>
          </p:cNvPicPr>
          <p:nvPr/>
        </p:nvPicPr>
        <p:blipFill>
          <a:blip r:embed="rId4"/>
          <a:stretch>
            <a:fillRect/>
          </a:stretch>
        </p:blipFill>
        <p:spPr>
          <a:xfrm>
            <a:off x="1981200" y="6400800"/>
            <a:ext cx="1790700" cy="266700"/>
          </a:xfrm>
          <a:prstGeom prst="rect">
            <a:avLst/>
          </a:prstGeom>
        </p:spPr>
      </p:pic>
      <p:pic>
        <p:nvPicPr>
          <p:cNvPr id="17" name="Picture 16"/>
          <p:cNvPicPr>
            <a:picLocks noChangeAspect="1"/>
          </p:cNvPicPr>
          <p:nvPr/>
        </p:nvPicPr>
        <p:blipFill>
          <a:blip r:embed="rId5"/>
          <a:stretch>
            <a:fillRect/>
          </a:stretch>
        </p:blipFill>
        <p:spPr>
          <a:xfrm>
            <a:off x="2330896" y="142652"/>
            <a:ext cx="8229600" cy="1054100"/>
          </a:xfrm>
          <a:prstGeom prst="rect">
            <a:avLst/>
          </a:prstGeom>
        </p:spPr>
      </p:pic>
    </p:spTree>
    <p:extLst>
      <p:ext uri="{BB962C8B-B14F-4D97-AF65-F5344CB8AC3E}">
        <p14:creationId xmlns:p14="http://schemas.microsoft.com/office/powerpoint/2010/main" val="15755533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981200" y="6400800"/>
            <a:ext cx="1790700" cy="266700"/>
          </a:xfrm>
          <a:prstGeom prst="rect">
            <a:avLst/>
          </a:prstGeom>
        </p:spPr>
      </p:pic>
      <p:pic>
        <p:nvPicPr>
          <p:cNvPr id="21" name="Picture 20"/>
          <p:cNvPicPr>
            <a:picLocks noChangeAspect="1"/>
          </p:cNvPicPr>
          <p:nvPr/>
        </p:nvPicPr>
        <p:blipFill>
          <a:blip r:embed="rId4"/>
          <a:stretch>
            <a:fillRect/>
          </a:stretch>
        </p:blipFill>
        <p:spPr>
          <a:xfrm>
            <a:off x="2330896" y="142652"/>
            <a:ext cx="8229600" cy="1054100"/>
          </a:xfrm>
          <a:prstGeom prst="rect">
            <a:avLst/>
          </a:prstGeom>
        </p:spPr>
      </p:pic>
      <p:pic>
        <p:nvPicPr>
          <p:cNvPr id="24" name="Picture 23"/>
          <p:cNvPicPr>
            <a:picLocks noChangeAspect="1"/>
          </p:cNvPicPr>
          <p:nvPr/>
        </p:nvPicPr>
        <p:blipFill>
          <a:blip r:embed="rId5"/>
          <a:stretch>
            <a:fillRect/>
          </a:stretch>
        </p:blipFill>
        <p:spPr>
          <a:xfrm>
            <a:off x="1892300" y="1534840"/>
            <a:ext cx="8509000" cy="4724400"/>
          </a:xfrm>
          <a:prstGeom prst="rect">
            <a:avLst/>
          </a:prstGeom>
        </p:spPr>
      </p:pic>
    </p:spTree>
    <p:extLst>
      <p:ext uri="{BB962C8B-B14F-4D97-AF65-F5344CB8AC3E}">
        <p14:creationId xmlns:p14="http://schemas.microsoft.com/office/powerpoint/2010/main" val="364574726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81200" y="6400800"/>
            <a:ext cx="1790700" cy="266700"/>
          </a:xfrm>
          <a:prstGeom prst="rect">
            <a:avLst/>
          </a:prstGeom>
        </p:spPr>
      </p:pic>
      <p:pic>
        <p:nvPicPr>
          <p:cNvPr id="6" name="Picture 5"/>
          <p:cNvPicPr>
            <a:picLocks noChangeAspect="1"/>
          </p:cNvPicPr>
          <p:nvPr/>
        </p:nvPicPr>
        <p:blipFill>
          <a:blip r:embed="rId4"/>
          <a:stretch>
            <a:fillRect/>
          </a:stretch>
        </p:blipFill>
        <p:spPr>
          <a:xfrm>
            <a:off x="2330896" y="142652"/>
            <a:ext cx="8229600" cy="1054100"/>
          </a:xfrm>
          <a:prstGeom prst="rect">
            <a:avLst/>
          </a:prstGeom>
        </p:spPr>
      </p:pic>
      <p:pic>
        <p:nvPicPr>
          <p:cNvPr id="2" name="Picture 1"/>
          <p:cNvPicPr>
            <a:picLocks noChangeAspect="1"/>
          </p:cNvPicPr>
          <p:nvPr/>
        </p:nvPicPr>
        <p:blipFill>
          <a:blip r:embed="rId5"/>
          <a:stretch>
            <a:fillRect/>
          </a:stretch>
        </p:blipFill>
        <p:spPr>
          <a:xfrm>
            <a:off x="3340100" y="393700"/>
            <a:ext cx="5499100" cy="6070600"/>
          </a:xfrm>
          <a:prstGeom prst="rect">
            <a:avLst/>
          </a:prstGeom>
        </p:spPr>
      </p:pic>
    </p:spTree>
    <p:extLst>
      <p:ext uri="{BB962C8B-B14F-4D97-AF65-F5344CB8AC3E}">
        <p14:creationId xmlns:p14="http://schemas.microsoft.com/office/powerpoint/2010/main" val="27749498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81200" y="6400800"/>
            <a:ext cx="1790700" cy="266700"/>
          </a:xfrm>
          <a:prstGeom prst="rect">
            <a:avLst/>
          </a:prstGeom>
        </p:spPr>
      </p:pic>
      <p:pic>
        <p:nvPicPr>
          <p:cNvPr id="6" name="Picture 5"/>
          <p:cNvPicPr>
            <a:picLocks noChangeAspect="1"/>
          </p:cNvPicPr>
          <p:nvPr/>
        </p:nvPicPr>
        <p:blipFill>
          <a:blip r:embed="rId4"/>
          <a:stretch>
            <a:fillRect/>
          </a:stretch>
        </p:blipFill>
        <p:spPr>
          <a:xfrm>
            <a:off x="2330896" y="142652"/>
            <a:ext cx="8229600" cy="1054100"/>
          </a:xfrm>
          <a:prstGeom prst="rect">
            <a:avLst/>
          </a:prstGeom>
        </p:spPr>
      </p:pic>
      <p:pic>
        <p:nvPicPr>
          <p:cNvPr id="2" name="Picture 1"/>
          <p:cNvPicPr>
            <a:picLocks noChangeAspect="1"/>
          </p:cNvPicPr>
          <p:nvPr/>
        </p:nvPicPr>
        <p:blipFill>
          <a:blip r:embed="rId5"/>
          <a:stretch>
            <a:fillRect/>
          </a:stretch>
        </p:blipFill>
        <p:spPr>
          <a:xfrm>
            <a:off x="3340100" y="393700"/>
            <a:ext cx="5499100" cy="6070600"/>
          </a:xfrm>
          <a:prstGeom prst="rect">
            <a:avLst/>
          </a:prstGeom>
        </p:spPr>
      </p:pic>
    </p:spTree>
    <p:extLst>
      <p:ext uri="{BB962C8B-B14F-4D97-AF65-F5344CB8AC3E}">
        <p14:creationId xmlns:p14="http://schemas.microsoft.com/office/powerpoint/2010/main" val="416281165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92300" y="393700"/>
            <a:ext cx="8407400" cy="6070600"/>
          </a:xfrm>
          <a:prstGeom prst="rect">
            <a:avLst/>
          </a:prstGeom>
        </p:spPr>
      </p:pic>
      <p:pic>
        <p:nvPicPr>
          <p:cNvPr id="5" name="Picture 4"/>
          <p:cNvPicPr>
            <a:picLocks noChangeAspect="1"/>
          </p:cNvPicPr>
          <p:nvPr/>
        </p:nvPicPr>
        <p:blipFill>
          <a:blip r:embed="rId4"/>
          <a:stretch>
            <a:fillRect/>
          </a:stretch>
        </p:blipFill>
        <p:spPr>
          <a:xfrm>
            <a:off x="2351584" y="358676"/>
            <a:ext cx="8229600" cy="1054100"/>
          </a:xfrm>
          <a:prstGeom prst="rect">
            <a:avLst/>
          </a:prstGeom>
        </p:spPr>
      </p:pic>
      <p:pic>
        <p:nvPicPr>
          <p:cNvPr id="7" name="Picture 6"/>
          <p:cNvPicPr>
            <a:picLocks noChangeAspect="1"/>
          </p:cNvPicPr>
          <p:nvPr/>
        </p:nvPicPr>
        <p:blipFill>
          <a:blip r:embed="rId5"/>
          <a:stretch>
            <a:fillRect/>
          </a:stretch>
        </p:blipFill>
        <p:spPr>
          <a:xfrm>
            <a:off x="1981200" y="6400800"/>
            <a:ext cx="1790700" cy="266700"/>
          </a:xfrm>
          <a:prstGeom prst="rect">
            <a:avLst/>
          </a:prstGeom>
        </p:spPr>
      </p:pic>
    </p:spTree>
    <p:extLst>
      <p:ext uri="{BB962C8B-B14F-4D97-AF65-F5344CB8AC3E}">
        <p14:creationId xmlns:p14="http://schemas.microsoft.com/office/powerpoint/2010/main" val="1624182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390" y="826476"/>
            <a:ext cx="8038856" cy="537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53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9654"/>
            <a:ext cx="10515600" cy="1325563"/>
          </a:xfrm>
        </p:spPr>
        <p:txBody>
          <a:bodyPr>
            <a:noAutofit/>
          </a:bodyPr>
          <a:lstStyle/>
          <a:p>
            <a:pPr algn="ctr"/>
            <a:r>
              <a:rPr lang="en-US" sz="6000" dirty="0" smtClean="0">
                <a:latin typeface="Rockwell Extra Bold" panose="02060903040505020403" pitchFamily="18" charset="0"/>
              </a:rPr>
              <a:t>Churches in </a:t>
            </a:r>
            <a:br>
              <a:rPr lang="en-US" sz="6000" dirty="0" smtClean="0">
                <a:latin typeface="Rockwell Extra Bold" panose="02060903040505020403" pitchFamily="18" charset="0"/>
              </a:rPr>
            </a:br>
            <a:r>
              <a:rPr lang="en-US" sz="6000" dirty="0" smtClean="0">
                <a:latin typeface="Rockwell Extra Bold" panose="02060903040505020403" pitchFamily="18" charset="0"/>
              </a:rPr>
              <a:t>THE WHAT? RUT</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Decide by:</a:t>
            </a:r>
            <a:br>
              <a:rPr lang="en-US" sz="6000" dirty="0" smtClean="0">
                <a:latin typeface="Rockwell Extra Bold" panose="02060903040505020403" pitchFamily="18" charset="0"/>
              </a:rPr>
            </a:br>
            <a:r>
              <a:rPr lang="en-US" sz="6000" dirty="0" smtClean="0">
                <a:latin typeface="Rockwell Extra Bold" panose="02060903040505020403" pitchFamily="18" charset="0"/>
              </a:rPr>
              <a:t>Convention</a:t>
            </a:r>
            <a:br>
              <a:rPr lang="en-US" sz="6000" dirty="0" smtClean="0">
                <a:latin typeface="Rockwell Extra Bold" panose="02060903040505020403" pitchFamily="18" charset="0"/>
              </a:rPr>
            </a:br>
            <a:r>
              <a:rPr lang="en-US" sz="6000" dirty="0" smtClean="0">
                <a:latin typeface="Rockwell Extra Bold" panose="02060903040505020403" pitchFamily="18" charset="0"/>
              </a:rPr>
              <a:t>Imitation</a:t>
            </a:r>
            <a:br>
              <a:rPr lang="en-US" sz="6000" dirty="0" smtClean="0">
                <a:latin typeface="Rockwell Extra Bold" panose="02060903040505020403" pitchFamily="18" charset="0"/>
              </a:rPr>
            </a:br>
            <a:r>
              <a:rPr lang="en-US" sz="6000" dirty="0" smtClean="0">
                <a:latin typeface="Rockwell Extra Bold" panose="02060903040505020403" pitchFamily="18" charset="0"/>
              </a:rPr>
              <a:t>Instead </a:t>
            </a:r>
            <a:r>
              <a:rPr lang="en-US" sz="6000" smtClean="0">
                <a:latin typeface="Rockwell Extra Bold" panose="02060903040505020403" pitchFamily="18" charset="0"/>
              </a:rPr>
              <a:t>of Mission</a:t>
            </a: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2464273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75520" y="520700"/>
            <a:ext cx="9144000" cy="6146800"/>
          </a:xfrm>
          <a:prstGeom prst="rect">
            <a:avLst/>
          </a:prstGeom>
        </p:spPr>
      </p:pic>
    </p:spTree>
    <p:extLst>
      <p:ext uri="{BB962C8B-B14F-4D97-AF65-F5344CB8AC3E}">
        <p14:creationId xmlns:p14="http://schemas.microsoft.com/office/powerpoint/2010/main" val="27204756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75520" y="527694"/>
            <a:ext cx="9144000" cy="6146800"/>
          </a:xfrm>
          <a:prstGeom prst="rect">
            <a:avLst/>
          </a:prstGeom>
        </p:spPr>
      </p:pic>
      <p:pic>
        <p:nvPicPr>
          <p:cNvPr id="2" name="Picture 1"/>
          <p:cNvPicPr>
            <a:picLocks noChangeAspect="1"/>
          </p:cNvPicPr>
          <p:nvPr/>
        </p:nvPicPr>
        <p:blipFill>
          <a:blip r:embed="rId4"/>
          <a:stretch>
            <a:fillRect/>
          </a:stretch>
        </p:blipFill>
        <p:spPr>
          <a:xfrm>
            <a:off x="7668220" y="2693268"/>
            <a:ext cx="1308100" cy="2247900"/>
          </a:xfrm>
          <a:prstGeom prst="rect">
            <a:avLst/>
          </a:prstGeom>
        </p:spPr>
      </p:pic>
    </p:spTree>
    <p:extLst>
      <p:ext uri="{BB962C8B-B14F-4D97-AF65-F5344CB8AC3E}">
        <p14:creationId xmlns:p14="http://schemas.microsoft.com/office/powerpoint/2010/main" val="24021343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4000" dirty="0" smtClean="0">
                <a:latin typeface="Rockwell Extra Bold" panose="02060903040505020403" pitchFamily="18" charset="0"/>
              </a:rPr>
              <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pic>
        <p:nvPicPr>
          <p:cNvPr id="3" name="Picture 2" descr="C:\Users\jones\AppData\Local\Microsoft\Windows\INetCacheContent.Word\Slide1.jpg"/>
          <p:cNvPicPr/>
          <p:nvPr/>
        </p:nvPicPr>
        <p:blipFill>
          <a:blip r:embed="rId2">
            <a:extLst>
              <a:ext uri="{28A0092B-C50C-407E-A947-70E740481C1C}">
                <a14:useLocalDpi xmlns:a14="http://schemas.microsoft.com/office/drawing/2010/main" val="0"/>
              </a:ext>
            </a:extLst>
          </a:blip>
          <a:srcRect/>
          <a:stretch>
            <a:fillRect/>
          </a:stretch>
        </p:blipFill>
        <p:spPr bwMode="auto">
          <a:xfrm>
            <a:off x="605118" y="430307"/>
            <a:ext cx="4867836" cy="4881281"/>
          </a:xfrm>
          <a:prstGeom prst="rect">
            <a:avLst/>
          </a:prstGeom>
          <a:noFill/>
          <a:ln>
            <a:noFill/>
          </a:ln>
        </p:spPr>
      </p:pic>
      <p:pic>
        <p:nvPicPr>
          <p:cNvPr id="4" name="Picture 3" descr="C:\Users\jones\Dropbox\MACLAND\Session Manual\My Neighbors Children Why\Slide2.JPG"/>
          <p:cNvPicPr/>
          <p:nvPr/>
        </p:nvPicPr>
        <p:blipFill>
          <a:blip r:embed="rId3">
            <a:extLst>
              <a:ext uri="{28A0092B-C50C-407E-A947-70E740481C1C}">
                <a14:useLocalDpi xmlns:a14="http://schemas.microsoft.com/office/drawing/2010/main" val="0"/>
              </a:ext>
            </a:extLst>
          </a:blip>
          <a:srcRect/>
          <a:stretch>
            <a:fillRect/>
          </a:stretch>
        </p:blipFill>
        <p:spPr bwMode="auto">
          <a:xfrm>
            <a:off x="5934636" y="617677"/>
            <a:ext cx="5834482" cy="4693911"/>
          </a:xfrm>
          <a:prstGeom prst="rect">
            <a:avLst/>
          </a:prstGeom>
          <a:noFill/>
          <a:ln>
            <a:noFill/>
          </a:ln>
        </p:spPr>
      </p:pic>
    </p:spTree>
    <p:extLst>
      <p:ext uri="{BB962C8B-B14F-4D97-AF65-F5344CB8AC3E}">
        <p14:creationId xmlns:p14="http://schemas.microsoft.com/office/powerpoint/2010/main" val="3524701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9654"/>
            <a:ext cx="10515600" cy="1325563"/>
          </a:xfrm>
        </p:spPr>
        <p:txBody>
          <a:bodyPr>
            <a:noAutofit/>
          </a:bodyPr>
          <a:lstStyle/>
          <a:p>
            <a:pPr algn="ctr"/>
            <a:r>
              <a:rPr lang="en-US" sz="6000" dirty="0" smtClean="0">
                <a:latin typeface="Rockwell Extra Bold" panose="02060903040505020403" pitchFamily="18" charset="0"/>
              </a:rPr>
              <a:t>Committees Seek People to Exist. </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Teams Exist for People.</a:t>
            </a:r>
            <a:br>
              <a:rPr lang="en-US" sz="6000" dirty="0" smtClean="0">
                <a:latin typeface="Rockwell Extra Bold" panose="02060903040505020403" pitchFamily="18" charset="0"/>
              </a:rPr>
            </a:b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3807800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6000" dirty="0" smtClean="0">
                <a:latin typeface="Rockwell Extra Bold" panose="02060903040505020403" pitchFamily="18" charset="0"/>
              </a:rPr>
              <a:t>Committees Seek to be Charitable. </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Teams Will Risk All for The Mission.</a:t>
            </a:r>
            <a:br>
              <a:rPr lang="en-US" sz="6000" dirty="0" smtClean="0">
                <a:latin typeface="Rockwell Extra Bold" panose="02060903040505020403" pitchFamily="18" charset="0"/>
              </a:rPr>
            </a:b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3200" dirty="0" smtClean="0">
                <a:latin typeface="Rockwell Extra Bold" panose="02060903040505020403" pitchFamily="18" charset="0"/>
              </a:rPr>
              <a:t>Great missions are for the whole world.</a:t>
            </a: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1198558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78019"/>
            <a:ext cx="10515600" cy="1325563"/>
          </a:xfrm>
        </p:spPr>
        <p:txBody>
          <a:bodyPr>
            <a:noAutofit/>
          </a:bodyPr>
          <a:lstStyle/>
          <a:p>
            <a:pPr algn="ctr"/>
            <a:r>
              <a:rPr lang="en-US" sz="6000" dirty="0" smtClean="0">
                <a:latin typeface="Rockwell Extra Bold" panose="02060903040505020403" pitchFamily="18" charset="0"/>
              </a:rPr>
              <a:t>Committees Seek People to Exist. </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6000" dirty="0" smtClean="0">
                <a:latin typeface="Rockwell Extra Bold" panose="02060903040505020403" pitchFamily="18" charset="0"/>
              </a:rPr>
              <a:t>Teams Exist for People.</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3347784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65" y="835771"/>
            <a:ext cx="11344835" cy="1325563"/>
          </a:xfrm>
        </p:spPr>
        <p:txBody>
          <a:bodyPr>
            <a:noAutofit/>
          </a:bodyPr>
          <a:lstStyle/>
          <a:p>
            <a:pPr algn="ctr"/>
            <a:r>
              <a:rPr lang="en-US" sz="4000" dirty="0" smtClean="0">
                <a:latin typeface="Rockwell Extra Bold" panose="02060903040505020403" pitchFamily="18" charset="0"/>
              </a:rPr>
              <a:t>Committees Survey.</a:t>
            </a:r>
            <a:br>
              <a:rPr lang="en-US" sz="4000" dirty="0" smtClean="0">
                <a:latin typeface="Rockwell Extra Bold" panose="02060903040505020403" pitchFamily="18" charset="0"/>
              </a:rPr>
            </a:br>
            <a:r>
              <a:rPr lang="en-US" sz="4000" dirty="0" smtClean="0">
                <a:latin typeface="Rockwell Extra Bold" panose="02060903040505020403" pitchFamily="18" charset="0"/>
              </a:rPr>
              <a:t>Teams Know Their Target Audience.</a:t>
            </a:r>
            <a:br>
              <a:rPr lang="en-US" sz="4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pic>
        <p:nvPicPr>
          <p:cNvPr id="3" name="Picture 2" descr="C:\Users\David\Documents\Covers and Pictures\Moment Practices\Kierkegaard's Theater1.JPG"/>
          <p:cNvPicPr/>
          <p:nvPr/>
        </p:nvPicPr>
        <p:blipFill rotWithShape="1">
          <a:blip r:embed="rId2" cstate="print">
            <a:extLst>
              <a:ext uri="{28A0092B-C50C-407E-A947-70E740481C1C}">
                <a14:useLocalDpi xmlns:a14="http://schemas.microsoft.com/office/drawing/2010/main" val="0"/>
              </a:ext>
            </a:extLst>
          </a:blip>
          <a:srcRect l="8049" r="4829" b="15720"/>
          <a:stretch/>
        </p:blipFill>
        <p:spPr bwMode="auto">
          <a:xfrm>
            <a:off x="5258977" y="2161334"/>
            <a:ext cx="5041470" cy="4334193"/>
          </a:xfrm>
          <a:prstGeom prst="rect">
            <a:avLst/>
          </a:prstGeom>
          <a:noFill/>
          <a:ln w="19050">
            <a:solidFill>
              <a:sysClr val="windowText" lastClr="000000"/>
            </a:solidFill>
          </a:ln>
          <a:extLst>
            <a:ext uri="{53640926-AAD7-44D8-BBD7-CCE9431645EC}">
              <a14:shadowObscured xmlns:a14="http://schemas.microsoft.com/office/drawing/2010/main"/>
            </a:ext>
          </a:extLst>
        </p:spPr>
      </p:pic>
      <p:sp>
        <p:nvSpPr>
          <p:cNvPr id="4" name="TextBox 3"/>
          <p:cNvSpPr txBox="1"/>
          <p:nvPr/>
        </p:nvSpPr>
        <p:spPr>
          <a:xfrm>
            <a:off x="1021976" y="2407024"/>
            <a:ext cx="2998695" cy="3539430"/>
          </a:xfrm>
          <a:prstGeom prst="rect">
            <a:avLst/>
          </a:prstGeom>
          <a:noFill/>
        </p:spPr>
        <p:txBody>
          <a:bodyPr wrap="square" rtlCol="0">
            <a:spAutoFit/>
          </a:bodyPr>
          <a:lstStyle/>
          <a:p>
            <a:r>
              <a:rPr lang="en-US" sz="2800" dirty="0" smtClean="0"/>
              <a:t>In this theater church, where would you put,</a:t>
            </a:r>
          </a:p>
          <a:p>
            <a:endParaRPr lang="en-US" sz="2800" dirty="0"/>
          </a:p>
          <a:p>
            <a:r>
              <a:rPr lang="en-US" sz="2800" dirty="0" smtClean="0"/>
              <a:t>Preacher</a:t>
            </a:r>
          </a:p>
          <a:p>
            <a:r>
              <a:rPr lang="en-US" sz="2800" dirty="0" smtClean="0"/>
              <a:t>Choir</a:t>
            </a:r>
          </a:p>
          <a:p>
            <a:r>
              <a:rPr lang="en-US" sz="2800" dirty="0" smtClean="0"/>
              <a:t>Congregation</a:t>
            </a:r>
          </a:p>
          <a:p>
            <a:r>
              <a:rPr lang="en-US" sz="2800" dirty="0" smtClean="0"/>
              <a:t>God</a:t>
            </a:r>
            <a:endParaRPr lang="en-US" sz="2800" dirty="0"/>
          </a:p>
        </p:txBody>
      </p:sp>
    </p:spTree>
    <p:extLst>
      <p:ext uri="{BB962C8B-B14F-4D97-AF65-F5344CB8AC3E}">
        <p14:creationId xmlns:p14="http://schemas.microsoft.com/office/powerpoint/2010/main" val="4175795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959695"/>
            <a:ext cx="6096000" cy="5078313"/>
          </a:xfrm>
          <a:prstGeom prst="rect">
            <a:avLst/>
          </a:prstGeom>
        </p:spPr>
        <p:txBody>
          <a:bodyPr>
            <a:spAutoFit/>
          </a:bodyPr>
          <a:lstStyle/>
          <a:p>
            <a:r>
              <a:rPr lang="en-US" sz="3600" b="1" dirty="0" smtClean="0">
                <a:solidFill>
                  <a:srgbClr val="000000"/>
                </a:solidFill>
                <a:latin typeface="Arial" panose="020B0604020202020204" pitchFamily="34" charset="0"/>
              </a:rPr>
              <a:t>HEBREWS 12</a:t>
            </a:r>
            <a:r>
              <a:rPr lang="en-US" sz="3600" b="1" dirty="0">
                <a:solidFill>
                  <a:srgbClr val="000000"/>
                </a:solidFill>
                <a:latin typeface="Arial" panose="020B0604020202020204" pitchFamily="34" charset="0"/>
              </a:rPr>
              <a:t> </a:t>
            </a:r>
            <a:r>
              <a:rPr lang="en-US" sz="3600" dirty="0">
                <a:solidFill>
                  <a:srgbClr val="000000"/>
                </a:solidFill>
                <a:latin typeface="Helvetica Neue"/>
              </a:rPr>
              <a:t>Therefore, since we are surrounded by so great a cloud of witnesses, let us also lay aside every weight and the sin that clings so closely, and let us run with perseverance the race that is set before </a:t>
            </a:r>
            <a:r>
              <a:rPr lang="en-US" sz="3600" dirty="0" smtClean="0">
                <a:solidFill>
                  <a:srgbClr val="000000"/>
                </a:solidFill>
                <a:latin typeface="Helvetica Neue"/>
              </a:rPr>
              <a:t>us…</a:t>
            </a:r>
            <a:endParaRPr lang="en-US" sz="3600" dirty="0"/>
          </a:p>
        </p:txBody>
      </p:sp>
    </p:spTree>
    <p:extLst>
      <p:ext uri="{BB962C8B-B14F-4D97-AF65-F5344CB8AC3E}">
        <p14:creationId xmlns:p14="http://schemas.microsoft.com/office/powerpoint/2010/main" val="476699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695" y="3498289"/>
            <a:ext cx="10515600" cy="1325563"/>
          </a:xfrm>
        </p:spPr>
        <p:txBody>
          <a:bodyPr>
            <a:noAutofit/>
          </a:bodyPr>
          <a:lstStyle/>
          <a:p>
            <a:pPr algn="ctr"/>
            <a:r>
              <a:rPr lang="en-US" sz="5400" dirty="0" smtClean="0">
                <a:latin typeface="Rockwell Extra Bold" panose="02060903040505020403" pitchFamily="18" charset="0"/>
              </a:rPr>
              <a:t>Committees Avoid Endings. </a:t>
            </a:r>
            <a:br>
              <a:rPr lang="en-US" sz="5400" dirty="0" smtClean="0">
                <a:latin typeface="Rockwell Extra Bold" panose="02060903040505020403" pitchFamily="18" charset="0"/>
              </a:rPr>
            </a:br>
            <a:r>
              <a:rPr lang="en-US" sz="5400" dirty="0">
                <a:latin typeface="Rockwell Extra Bold" panose="02060903040505020403" pitchFamily="18" charset="0"/>
              </a:rPr>
              <a:t/>
            </a:r>
            <a:br>
              <a:rPr lang="en-US" sz="5400" dirty="0">
                <a:latin typeface="Rockwell Extra Bold" panose="02060903040505020403" pitchFamily="18" charset="0"/>
              </a:rPr>
            </a:br>
            <a:r>
              <a:rPr lang="en-US" sz="5400" dirty="0" smtClean="0">
                <a:latin typeface="Rockwell Extra Bold" panose="02060903040505020403" pitchFamily="18" charset="0"/>
              </a:rPr>
              <a:t>Teams Let One Game End So the Next Can Begin.</a:t>
            </a: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6000" dirty="0">
                <a:latin typeface="Rockwell Extra Bold" panose="02060903040505020403" pitchFamily="18" charset="0"/>
              </a:rPr>
              <a:t/>
            </a:r>
            <a:br>
              <a:rPr lang="en-US" sz="6000" dirty="0">
                <a:latin typeface="Rockwell Extra Bold" panose="02060903040505020403" pitchFamily="18" charset="0"/>
              </a:rPr>
            </a:br>
            <a:r>
              <a:rPr lang="en-US" sz="3200" dirty="0" smtClean="0">
                <a:latin typeface="Rockwell Extra Bold" panose="02060903040505020403" pitchFamily="18" charset="0"/>
              </a:rPr>
              <a:t>Does your church save all it’s minutes but have few moments?</a:t>
            </a:r>
            <a:r>
              <a:rPr lang="en-US" sz="6000" dirty="0" smtClean="0">
                <a:latin typeface="Rockwell Extra Bold" panose="02060903040505020403" pitchFamily="18" charset="0"/>
              </a:rPr>
              <a:t/>
            </a:r>
            <a:br>
              <a:rPr lang="en-US" sz="6000" dirty="0" smtClean="0">
                <a:latin typeface="Rockwell Extra Bold" panose="02060903040505020403" pitchFamily="18" charset="0"/>
              </a:rPr>
            </a:br>
            <a:r>
              <a:rPr lang="en-US" sz="4000" dirty="0">
                <a:latin typeface="Rockwell Extra Bold" panose="02060903040505020403" pitchFamily="18" charset="0"/>
              </a:rPr>
              <a:t/>
            </a:r>
            <a:br>
              <a:rPr lang="en-US" sz="4000" dirty="0">
                <a:latin typeface="Rockwell Extra Bold" panose="02060903040505020403" pitchFamily="18" charset="0"/>
              </a:rPr>
            </a:br>
            <a:endParaRPr lang="en-US" sz="4000" dirty="0">
              <a:latin typeface="Rockwell Extra Bold" panose="02060903040505020403" pitchFamily="18" charset="0"/>
            </a:endParaRPr>
          </a:p>
        </p:txBody>
      </p:sp>
    </p:spTree>
    <p:extLst>
      <p:ext uri="{BB962C8B-B14F-4D97-AF65-F5344CB8AC3E}">
        <p14:creationId xmlns:p14="http://schemas.microsoft.com/office/powerpoint/2010/main" val="338602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onzo Il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789" y="648921"/>
            <a:ext cx="5764579" cy="573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05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nt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54355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1524000" y="5562600"/>
            <a:ext cx="91440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t>Are the purple lines parallel or curved?</a:t>
            </a:r>
          </a:p>
        </p:txBody>
      </p:sp>
    </p:spTree>
    <p:extLst>
      <p:ext uri="{BB962C8B-B14F-4D97-AF65-F5344CB8AC3E}">
        <p14:creationId xmlns:p14="http://schemas.microsoft.com/office/powerpoint/2010/main" val="1549278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33401"/>
            <a:ext cx="8077200" cy="472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Rectangle 4"/>
          <p:cNvSpPr>
            <a:spLocks noChangeArrowheads="1"/>
          </p:cNvSpPr>
          <p:nvPr/>
        </p:nvSpPr>
        <p:spPr bwMode="auto">
          <a:xfrm>
            <a:off x="2819401" y="5638801"/>
            <a:ext cx="51732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tLang="en-US">
                <a:latin typeface="helvetica" panose="020B0604020202020204" pitchFamily="34" charset="0"/>
              </a:rPr>
              <a:t>Are the horizontal lines parallel or do they slope?</a:t>
            </a:r>
            <a:r>
              <a:rPr lang="en-US" altLang="en-US" b="1">
                <a:latin typeface="helvetica" panose="020B0604020202020204" pitchFamily="34" charset="0"/>
              </a:rPr>
              <a:t/>
            </a:r>
            <a:br>
              <a:rPr lang="en-US" altLang="en-US" b="1">
                <a:latin typeface="helvetica" panose="020B0604020202020204" pitchFamily="34" charset="0"/>
              </a:rPr>
            </a:br>
            <a:endParaRPr lang="en-US" altLang="en-US" b="1">
              <a:latin typeface="helvetica" panose="020B0604020202020204" pitchFamily="34" charset="0"/>
            </a:endParaRPr>
          </a:p>
        </p:txBody>
      </p:sp>
    </p:spTree>
    <p:extLst>
      <p:ext uri="{BB962C8B-B14F-4D97-AF65-F5344CB8AC3E}">
        <p14:creationId xmlns:p14="http://schemas.microsoft.com/office/powerpoint/2010/main" val="2822884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8745</TotalTime>
  <Words>1519</Words>
  <Application>Microsoft Office PowerPoint</Application>
  <PresentationFormat>Widescreen</PresentationFormat>
  <Paragraphs>196</Paragraphs>
  <Slides>69</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Albertus</vt:lpstr>
      <vt:lpstr>Arial</vt:lpstr>
      <vt:lpstr>Calibri</vt:lpstr>
      <vt:lpstr>Calibri Light</vt:lpstr>
      <vt:lpstr>Chaparral Pro</vt:lpstr>
      <vt:lpstr>Goudy Old Style</vt:lpstr>
      <vt:lpstr>helvetica</vt:lpstr>
      <vt:lpstr>Helvetica Neue</vt:lpstr>
      <vt:lpstr>Rockwell Extra Bold</vt:lpstr>
      <vt:lpstr>Segoe UI Black</vt:lpstr>
      <vt:lpstr>Times New Roman</vt:lpstr>
      <vt:lpstr>Office Theme</vt:lpstr>
      <vt:lpstr>Which center circle is larger?</vt:lpstr>
      <vt:lpstr>PowerPoint Presentation</vt:lpstr>
      <vt:lpstr>Which line is longer?</vt:lpstr>
      <vt:lpstr>Which line is longer?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Committees Discuss.  Teams Do.  </vt:lpstr>
      <vt:lpstr>Committees Rule.  Teams Role.  </vt:lpstr>
      <vt:lpstr>PowerPoint Presentation</vt:lpstr>
      <vt:lpstr>  </vt:lpstr>
      <vt:lpstr>PowerPoint Presentation</vt:lpstr>
      <vt:lpstr>Committees Overfunction.  Teams Engage. </vt:lpstr>
      <vt:lpstr>Committees Orthodox.  Teams Practice.  Orthoducksy  vs. Orthopraxis  </vt:lpstr>
      <vt:lpstr>Committees Age.  Teams Mature.  Committees become older while team members become wiser.  </vt:lpstr>
      <vt:lpstr>Committees Seek Agreement. Teams Seek Development.  Are you a church of the Like Minded? </vt:lpstr>
      <vt:lpstr>Committees Avoid Objections.  Teams Have Objectives.  Does your church have a mission committee but no clear 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Churches in  THE WHAT? RUT  Decide by: Convention Imitation Instead of Mission    </vt:lpstr>
      <vt:lpstr>PowerPoint Presentation</vt:lpstr>
      <vt:lpstr>PowerPoint Presentation</vt:lpstr>
      <vt:lpstr>  </vt:lpstr>
      <vt:lpstr>Committees Seek People to Exist.   Teams Exist for People.    </vt:lpstr>
      <vt:lpstr>Committees Seek to be Charitable.   Teams Will Risk All for The Mission.  Great missions are for the whole world.  </vt:lpstr>
      <vt:lpstr>Committees Seek People to Exist.   Teams Exist for People.  </vt:lpstr>
      <vt:lpstr>Committees Survey. Teams Know Their Target Audience.  </vt:lpstr>
      <vt:lpstr>PowerPoint Presentation</vt:lpstr>
      <vt:lpstr>Committees Avoid Endings.   Teams Let One Game End So the Next Can Begin.  Does your church save all it’s minutes but have few moments?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 Jones</dc:creator>
  <cp:lastModifiedBy>David W. Jones</cp:lastModifiedBy>
  <cp:revision>48</cp:revision>
  <cp:lastPrinted>2016-02-26T18:30:23Z</cp:lastPrinted>
  <dcterms:created xsi:type="dcterms:W3CDTF">2016-02-26T16:33:05Z</dcterms:created>
  <dcterms:modified xsi:type="dcterms:W3CDTF">2017-01-21T13:40:43Z</dcterms:modified>
</cp:coreProperties>
</file>